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8"/>
  </p:notesMasterIdLst>
  <p:sldIdLst>
    <p:sldId id="256" r:id="rId3"/>
    <p:sldId id="257" r:id="rId4"/>
    <p:sldId id="444" r:id="rId5"/>
    <p:sldId id="446" r:id="rId6"/>
    <p:sldId id="433" r:id="rId7"/>
    <p:sldId id="440" r:id="rId8"/>
    <p:sldId id="298" r:id="rId9"/>
    <p:sldId id="273" r:id="rId10"/>
    <p:sldId id="284" r:id="rId11"/>
    <p:sldId id="276" r:id="rId12"/>
    <p:sldId id="452" r:id="rId13"/>
    <p:sldId id="453" r:id="rId14"/>
    <p:sldId id="454" r:id="rId15"/>
    <p:sldId id="455" r:id="rId16"/>
    <p:sldId id="451" r:id="rId17"/>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90/." initials="K"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C03"/>
    <a:srgbClr val="8A89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55"/>
    <p:restoredTop sz="83780"/>
  </p:normalViewPr>
  <p:slideViewPr>
    <p:cSldViewPr snapToGrid="0">
      <p:cViewPr varScale="1">
        <p:scale>
          <a:sx n="95" d="100"/>
          <a:sy n="95" d="100"/>
        </p:scale>
        <p:origin x="184"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0:05:26.190"/>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4400" b="0" strike="noStrike" spc="-1">
                <a:solidFill>
                  <a:srgbClr val="000000"/>
                </a:solidFill>
                <a:latin typeface="Calibri"/>
              </a:rPr>
              <a:t>Click to move the slide</a:t>
            </a:r>
          </a:p>
        </p:txBody>
      </p:sp>
      <p:sp>
        <p:nvSpPr>
          <p:cNvPr id="125"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Calibri"/>
              </a:rPr>
              <a:t>Click to edit the notes format</a:t>
            </a:r>
          </a:p>
        </p:txBody>
      </p:sp>
      <p:sp>
        <p:nvSpPr>
          <p:cNvPr id="126"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Calibri"/>
              </a:rPr>
              <a:t>&lt;header&gt;</a:t>
            </a:r>
          </a:p>
        </p:txBody>
      </p:sp>
      <p:sp>
        <p:nvSpPr>
          <p:cNvPr id="127" name="PlaceHolder 4"/>
          <p:cNvSpPr>
            <a:spLocks noGrp="1"/>
          </p:cNvSpPr>
          <p:nvPr>
            <p:ph type="dt" idx="3"/>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Calibri"/>
              </a:defRPr>
            </a:lvl1pPr>
          </a:lstStyle>
          <a:p>
            <a:pPr indent="0" algn="r">
              <a:buNone/>
            </a:pPr>
            <a:r>
              <a:rPr lang="en-US" sz="1400" b="0" strike="noStrike" spc="-1">
                <a:solidFill>
                  <a:srgbClr val="000000"/>
                </a:solidFill>
                <a:latin typeface="Calibri"/>
              </a:rPr>
              <a:t>&lt;date/time&gt;</a:t>
            </a:r>
          </a:p>
        </p:txBody>
      </p:sp>
      <p:sp>
        <p:nvSpPr>
          <p:cNvPr id="128" name="PlaceHolder 5"/>
          <p:cNvSpPr>
            <a:spLocks noGrp="1"/>
          </p:cNvSpPr>
          <p:nvPr>
            <p:ph type="ftr" idx="4"/>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Calibri"/>
              </a:defRPr>
            </a:lvl1pPr>
          </a:lstStyle>
          <a:p>
            <a:pPr indent="0">
              <a:buNone/>
            </a:pPr>
            <a:r>
              <a:rPr lang="en-US" sz="1400" b="0" strike="noStrike" spc="-1">
                <a:solidFill>
                  <a:srgbClr val="000000"/>
                </a:solidFill>
                <a:latin typeface="Calibri"/>
              </a:rPr>
              <a:t>&lt;footer&gt;</a:t>
            </a:r>
          </a:p>
        </p:txBody>
      </p:sp>
      <p:sp>
        <p:nvSpPr>
          <p:cNvPr id="129" name="PlaceHolder 6"/>
          <p:cNvSpPr>
            <a:spLocks noGrp="1"/>
          </p:cNvSpPr>
          <p:nvPr>
            <p:ph type="sldNum" idx="5"/>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Calibri"/>
              </a:defRPr>
            </a:lvl1pPr>
          </a:lstStyle>
          <a:p>
            <a:pPr indent="0" algn="r">
              <a:buNone/>
            </a:pPr>
            <a:fld id="{A53BFBAE-FE4C-4D83-B6E9-23237907B82E}" type="slidenum">
              <a:rPr lang="en-US" sz="1400" b="0" strike="noStrike" spc="-1">
                <a:solidFill>
                  <a:srgbClr val="000000"/>
                </a:solidFill>
                <a:latin typeface="Calibri"/>
              </a:rPr>
              <a:t>‹#›</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pii/S1631070515001486#br0620"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ciencedirect.com/science/article/pii/S1631070515001486#br1910" TargetMode="External"/><Relationship Id="rId4" Type="http://schemas.openxmlformats.org/officeDocument/2006/relationships/hyperlink" Target="https://www.sciencedirect.com/science/article/pii/S1631070515001486#br019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5680" cy="413100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Calibri"/>
            </a:endParaRPr>
          </a:p>
        </p:txBody>
      </p:sp>
      <p:sp>
        <p:nvSpPr>
          <p:cNvPr id="289" name="PlaceHolder 3"/>
          <p:cNvSpPr>
            <a:spLocks noGrp="1"/>
          </p:cNvSpPr>
          <p:nvPr>
            <p:ph type="sldNum" idx="6"/>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de-DE" sz="1200" b="0" strike="noStrike" spc="-1">
                <a:solidFill>
                  <a:srgbClr val="000000"/>
                </a:solidFill>
                <a:latin typeface="Calibri"/>
              </a:defRPr>
            </a:lvl1pPr>
          </a:lstStyle>
          <a:p>
            <a:pPr indent="0" algn="r">
              <a:lnSpc>
                <a:spcPct val="100000"/>
              </a:lnSpc>
              <a:buNone/>
              <a:tabLst>
                <a:tab pos="0" algn="l"/>
              </a:tabLst>
            </a:pPr>
            <a:fld id="{8C5CE168-78B9-4694-9347-4F44325BC3F2}" type="slidenum">
              <a:rPr lang="de-DE" sz="1200" b="0" strike="noStrike" spc="-1">
                <a:solidFill>
                  <a:srgbClr val="000000"/>
                </a:solidFill>
                <a:latin typeface="Calibri"/>
              </a:rPr>
              <a:t>1</a:t>
            </a:fld>
            <a:endParaRPr lang="en-US"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54CF4-76AE-518C-8EDA-304558C46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65CB6-24DB-898C-7881-55B67232C421}"/>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815645B9-4E47-C437-0EF1-78C831D0410F}"/>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8E12834A-3A27-E1A3-FDE4-A2F999BBBDF6}"/>
              </a:ext>
            </a:extLst>
          </p:cNvPr>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13</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487663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04DA-D694-2D60-4EDA-34E492B17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5FED6-0DFC-BFA1-5078-993D581BEAD1}"/>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5099AA11-BC20-3EB8-1A29-1E548ACC841E}"/>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E98E2EA9-74CA-E16C-A66A-BC1AF3CC3D1E}"/>
              </a:ext>
            </a:extLst>
          </p:cNvPr>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14</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55368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15</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94708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40741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PlaceHolder 1"/>
          <p:cNvSpPr>
            <a:spLocks noGrp="1" noRot="1" noChangeAspect="1"/>
          </p:cNvSpPr>
          <p:nvPr>
            <p:ph type="sldImg"/>
          </p:nvPr>
        </p:nvSpPr>
        <p:spPr>
          <a:xfrm>
            <a:off x="685800" y="1143000"/>
            <a:ext cx="5486400" cy="3086100"/>
          </a:xfrm>
          <a:prstGeom prst="rect">
            <a:avLst/>
          </a:prstGeom>
          <a:ln w="0">
            <a:noFill/>
          </a:ln>
        </p:spPr>
      </p:sp>
      <p:sp>
        <p:nvSpPr>
          <p:cNvPr id="774" name="PlaceHolder 2"/>
          <p:cNvSpPr>
            <a:spLocks noGrp="1"/>
          </p:cNvSpPr>
          <p:nvPr>
            <p:ph type="body"/>
          </p:nvPr>
        </p:nvSpPr>
        <p:spPr>
          <a:xfrm>
            <a:off x="685800" y="4400640"/>
            <a:ext cx="5486040" cy="4131360"/>
          </a:xfrm>
          <a:prstGeom prst="rect">
            <a:avLst/>
          </a:prstGeom>
          <a:noFill/>
          <a:ln w="0">
            <a:noFill/>
          </a:ln>
        </p:spPr>
        <p:txBody>
          <a:bodyPr anchor="t">
            <a:noAutofit/>
          </a:bodyPr>
          <a:lstStyle/>
          <a:p>
            <a:pPr marL="216000" indent="0">
              <a:buNone/>
            </a:pPr>
            <a:endParaRPr lang="en-US" sz="1800" b="0" strike="noStrike" spc="-1" dirty="0">
              <a:solidFill>
                <a:srgbClr val="000000"/>
              </a:solidFill>
              <a:latin typeface="Calibri"/>
            </a:endParaRPr>
          </a:p>
        </p:txBody>
      </p:sp>
      <p:sp>
        <p:nvSpPr>
          <p:cNvPr id="775"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55659B9-6670-4A46-BF57-966E640C5DB3}" type="slidenum">
              <a:rPr lang="de-DE" sz="1200" b="0" strike="noStrike" spc="-1">
                <a:solidFill>
                  <a:srgbClr val="000000"/>
                </a:solidFill>
                <a:latin typeface="Calibri"/>
              </a:rPr>
              <a:t>5</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158563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dirty="0"/>
              <a:t>The dissipative magnetospheres have been used to model the high-energy emission from pulsars </a:t>
            </a:r>
            <a:r>
              <a:rPr lang="en-GB" dirty="0">
                <a:hlinkClick r:id="rId3"/>
              </a:rPr>
              <a:t>[62]</a:t>
            </a:r>
            <a:r>
              <a:rPr lang="en-GB" dirty="0"/>
              <a:t>, </a:t>
            </a:r>
            <a:r>
              <a:rPr lang="en-GB" dirty="0">
                <a:hlinkClick r:id="rId4"/>
              </a:rPr>
              <a:t>[19]</a:t>
            </a:r>
            <a:r>
              <a:rPr lang="en-GB" dirty="0"/>
              <a:t>, </a:t>
            </a:r>
            <a:r>
              <a:rPr lang="en-GB" dirty="0">
                <a:hlinkClick r:id="rId5"/>
              </a:rPr>
              <a:t>[135]</a:t>
            </a:r>
            <a:r>
              <a:rPr lang="en-GB" dirty="0"/>
              <a:t>, showing that the acceleration and emission is widely distributed over the magnetosphere, concentrating in lobes over the polar cap for small conductivity, but progressively moving to the open field boundary and out to the current sheet beyond the light cylinder for high conductivity. </a:t>
            </a:r>
          </a:p>
          <a:p>
            <a:endParaRPr lang="en-GB" dirty="0"/>
          </a:p>
          <a:p>
            <a:r>
              <a:rPr lang="en-GB" dirty="0"/>
              <a:t>over the last forty years, the </a:t>
            </a:r>
            <a:r>
              <a:rPr lang="en-GB" dirty="0" err="1"/>
              <a:t>favored</a:t>
            </a:r>
            <a:r>
              <a:rPr lang="en-GB" dirty="0"/>
              <a:t> site of pulsar high-energy emission has migrated from near the polar caps, to the outer magnetosphere, to outside the light cylinder. </a:t>
            </a:r>
            <a:endParaRPr lang="en-ES" dirty="0"/>
          </a:p>
        </p:txBody>
      </p:sp>
      <p:sp>
        <p:nvSpPr>
          <p:cNvPr id="4" name="Slide Number Placeholder 3"/>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7</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97069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GB" dirty="0"/>
              <a:t>two-step process: the acceleration occurs deep in the CS where the magnitude of the perpendicular </a:t>
            </a:r>
            <a:r>
              <a:rPr lang="en-GB" i="1" dirty="0"/>
              <a:t>B</a:t>
            </a:r>
            <a:r>
              <a:rPr lang="en-GB" dirty="0"/>
              <a:t>-field is weak and is followed by abrupt SR cooling in the magnetic loops (</a:t>
            </a:r>
            <a:r>
              <a:rPr lang="en-GB" dirty="0" err="1"/>
              <a:t>plasmoids</a:t>
            </a:r>
            <a:r>
              <a:rPr lang="en-GB" dirty="0"/>
              <a:t>) where </a:t>
            </a:r>
            <a:r>
              <a:rPr lang="en-GB" i="1" dirty="0"/>
              <a:t>B</a:t>
            </a:r>
            <a:r>
              <a:rPr lang="en-GB" dirty="0"/>
              <a:t>-field is strong</a:t>
            </a:r>
            <a:endParaRPr lang="en-ES" dirty="0"/>
          </a:p>
        </p:txBody>
      </p:sp>
      <p:sp>
        <p:nvSpPr>
          <p:cNvPr id="4" name="Slide Number Placeholder 3"/>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8</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99892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PlaceHolder 1"/>
          <p:cNvSpPr>
            <a:spLocks noGrp="1" noRot="1" noChangeAspect="1"/>
          </p:cNvSpPr>
          <p:nvPr>
            <p:ph type="sldImg"/>
          </p:nvPr>
        </p:nvSpPr>
        <p:spPr>
          <a:xfrm>
            <a:off x="685800" y="1143000"/>
            <a:ext cx="5486400" cy="3086100"/>
          </a:xfrm>
          <a:prstGeom prst="rect">
            <a:avLst/>
          </a:prstGeom>
          <a:ln w="0">
            <a:noFill/>
          </a:ln>
        </p:spPr>
      </p:sp>
      <p:sp>
        <p:nvSpPr>
          <p:cNvPr id="792" name="PlaceHolder 2"/>
          <p:cNvSpPr>
            <a:spLocks noGrp="1"/>
          </p:cNvSpPr>
          <p:nvPr>
            <p:ph type="body"/>
          </p:nvPr>
        </p:nvSpPr>
        <p:spPr>
          <a:xfrm>
            <a:off x="685800" y="4400640"/>
            <a:ext cx="5486040" cy="4131360"/>
          </a:xfrm>
          <a:prstGeom prst="rect">
            <a:avLst/>
          </a:prstGeom>
          <a:noFill/>
          <a:ln w="0">
            <a:noFill/>
          </a:ln>
        </p:spPr>
        <p:txBody>
          <a:bodyPr anchor="t">
            <a:noAutofit/>
          </a:bodyPr>
          <a:lstStyle/>
          <a:p>
            <a:pPr marL="216000" indent="0">
              <a:buNone/>
            </a:pPr>
            <a:endParaRPr lang="en-US" sz="1800" b="0" strike="noStrike" spc="-1">
              <a:solidFill>
                <a:srgbClr val="000000"/>
              </a:solidFill>
              <a:latin typeface="Calibri"/>
            </a:endParaRPr>
          </a:p>
        </p:txBody>
      </p:sp>
      <p:sp>
        <p:nvSpPr>
          <p:cNvPr id="793"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924CE1F1-0526-4A81-8B05-496635C38BE8}" type="slidenum">
              <a:rPr lang="de-DE" sz="1200" b="0" strike="noStrike" spc="-1">
                <a:solidFill>
                  <a:srgbClr val="000000"/>
                </a:solidFill>
                <a:latin typeface="Calibri"/>
              </a:rPr>
              <a:t>9</a:t>
            </a:fld>
            <a:endParaRPr lang="en-US"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10</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369625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24F2-B33B-560C-58A5-361266A13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E2D42-388B-CFD5-B9BE-E0358A9AD4F1}"/>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292323F0-BE2A-71A4-37CC-CC0F164C16BF}"/>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DD034351-6D03-B3F6-D4EA-DED18E6539F4}"/>
              </a:ext>
            </a:extLst>
          </p:cNvPr>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11</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195564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B13D-4960-F78F-CD67-7D74E9569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57FC3-95EF-D6DC-EFB2-A7C502B6D789}"/>
              </a:ext>
            </a:extLst>
          </p:cNvPr>
          <p:cNvSpPr>
            <a:spLocks noGrp="1" noRot="1" noChangeAspect="1"/>
          </p:cNvSpPr>
          <p:nvPr>
            <p:ph type="sldImg"/>
          </p:nvPr>
        </p:nvSpPr>
        <p:spPr>
          <a:xfrm>
            <a:off x="533400" y="763588"/>
            <a:ext cx="6704013" cy="3771900"/>
          </a:xfrm>
        </p:spPr>
      </p:sp>
      <p:sp>
        <p:nvSpPr>
          <p:cNvPr id="3" name="Notes Placeholder 2">
            <a:extLst>
              <a:ext uri="{FF2B5EF4-FFF2-40B4-BE49-F238E27FC236}">
                <a16:creationId xmlns:a16="http://schemas.microsoft.com/office/drawing/2014/main" id="{A734E43C-F30D-A5AB-DC6A-6C2B71AAC12C}"/>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9A14050D-09A0-5E86-34B7-018B0FFB1892}"/>
              </a:ext>
            </a:extLst>
          </p:cNvPr>
          <p:cNvSpPr>
            <a:spLocks noGrp="1"/>
          </p:cNvSpPr>
          <p:nvPr>
            <p:ph type="sldNum" idx="5"/>
          </p:nvPr>
        </p:nvSpPr>
        <p:spPr/>
        <p:txBody>
          <a:bodyPr/>
          <a:lstStyle/>
          <a:p>
            <a:pPr indent="0" algn="r">
              <a:buNone/>
            </a:pPr>
            <a:fld id="{A53BFBAE-FE4C-4D83-B6E9-23237907B82E}" type="slidenum">
              <a:rPr lang="en-US" sz="1400" b="0" strike="noStrike" spc="-1" smtClean="0">
                <a:solidFill>
                  <a:srgbClr val="000000"/>
                </a:solidFill>
                <a:latin typeface="Calibri"/>
              </a:rPr>
              <a:t>12</a:t>
            </a:fld>
            <a:endParaRPr lang="en-US" sz="1400" b="0" strike="noStrike" spc="-1">
              <a:solidFill>
                <a:srgbClr val="000000"/>
              </a:solidFill>
              <a:latin typeface="Calibri"/>
            </a:endParaRPr>
          </a:p>
        </p:txBody>
      </p:sp>
    </p:spTree>
    <p:extLst>
      <p:ext uri="{BB962C8B-B14F-4D97-AF65-F5344CB8AC3E}">
        <p14:creationId xmlns:p14="http://schemas.microsoft.com/office/powerpoint/2010/main" val="216878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3" name="PlaceHolder 2"/>
          <p:cNvSpPr>
            <a:spLocks noGrp="1"/>
          </p:cNvSpPr>
          <p:nvPr>
            <p:ph type="ftr" idx="1"/>
          </p:nvPr>
        </p:nvSpPr>
        <p:spPr/>
        <p:txBody>
          <a:bodyPr/>
          <a:lstStyle/>
          <a:p>
            <a:r>
              <a:t>Footer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
        <p:nvSpPr>
          <p:cNvPr id="3" name="PlaceHolder 2"/>
          <p:cNvSpPr>
            <a:spLocks noGrp="1"/>
          </p:cNvSpPr>
          <p:nvPr>
            <p:ph type="ftr" idx="1"/>
          </p:nvPr>
        </p:nvSpPr>
        <p:spPr/>
        <p:txBody>
          <a:bodyPr/>
          <a:lstStyle/>
          <a:p>
            <a:r>
              <a:t>Footer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1"/>
          </p:nvPr>
        </p:nvSpPr>
        <p:spPr/>
        <p:txBody>
          <a:bodyPr/>
          <a:lstStyle/>
          <a:p>
            <a:r>
              <a:t>Footer</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1"/>
          </p:nvPr>
        </p:nvSpPr>
        <p:spPr/>
        <p:txBody>
          <a:bodyPr/>
          <a:lstStyle/>
          <a:p>
            <a:r>
              <a:t>Footer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feld 13"/>
          <p:cNvSpPr/>
          <p:nvPr/>
        </p:nvSpPr>
        <p:spPr>
          <a:xfrm>
            <a:off x="10848600" y="6580800"/>
            <a:ext cx="934920" cy="186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E6F11562-02DD-429B-A525-1667119EFA74}"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7" name="Grafik 9"/>
          <p:cNvPicPr/>
          <p:nvPr/>
        </p:nvPicPr>
        <p:blipFill>
          <a:blip r:embed="rId14"/>
          <a:stretch/>
        </p:blipFill>
        <p:spPr>
          <a:xfrm>
            <a:off x="403200" y="6613920"/>
            <a:ext cx="324720" cy="100080"/>
          </a:xfrm>
          <a:prstGeom prst="rect">
            <a:avLst/>
          </a:prstGeom>
          <a:ln w="0">
            <a:noFill/>
          </a:ln>
        </p:spPr>
      </p:pic>
      <p:pic>
        <p:nvPicPr>
          <p:cNvPr id="2" name="Grafik 8"/>
          <p:cNvPicPr/>
          <p:nvPr/>
        </p:nvPicPr>
        <p:blipFill>
          <a:blip r:embed="rId15"/>
          <a:stretch/>
        </p:blipFill>
        <p:spPr>
          <a:xfrm>
            <a:off x="10833120" y="5670000"/>
            <a:ext cx="793080" cy="793440"/>
          </a:xfrm>
          <a:prstGeom prst="rect">
            <a:avLst/>
          </a:prstGeom>
          <a:ln w="0">
            <a:noFill/>
          </a:ln>
        </p:spPr>
      </p:pic>
      <p:pic>
        <p:nvPicPr>
          <p:cNvPr id="3" name="Grafik 6"/>
          <p:cNvPicPr/>
          <p:nvPr/>
        </p:nvPicPr>
        <p:blipFill>
          <a:blip r:embed="rId16"/>
          <a:stretch/>
        </p:blipFill>
        <p:spPr>
          <a:xfrm>
            <a:off x="407520" y="6261840"/>
            <a:ext cx="2167920" cy="159840"/>
          </a:xfrm>
          <a:prstGeom prst="rect">
            <a:avLst/>
          </a:prstGeom>
          <a:ln w="0">
            <a:noFill/>
          </a:ln>
        </p:spPr>
      </p:pic>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Calibri"/>
              </a:rPr>
              <a:t>Click to edit the title text format</a:t>
            </a: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Textfeld 13"/>
          <p:cNvSpPr/>
          <p:nvPr/>
        </p:nvSpPr>
        <p:spPr>
          <a:xfrm>
            <a:off x="10848600" y="6580800"/>
            <a:ext cx="934920" cy="186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457200">
              <a:lnSpc>
                <a:spcPct val="100000"/>
              </a:lnSpc>
            </a:pPr>
            <a:r>
              <a:rPr lang="en-US" sz="1000" b="1" strike="noStrike" spc="-1">
                <a:solidFill>
                  <a:schemeClr val="dk1"/>
                </a:solidFill>
                <a:latin typeface="Arial"/>
              </a:rPr>
              <a:t>Page </a:t>
            </a:r>
            <a:fld id="{68124558-58BC-4C4C-880E-B85AED5C980B}" type="slidenum">
              <a:rPr lang="en-US" sz="1000" b="1" strike="noStrike" spc="-1">
                <a:solidFill>
                  <a:schemeClr val="dk1"/>
                </a:solidFill>
                <a:latin typeface="Arial"/>
              </a:rPr>
              <a:t>‹#›</a:t>
            </a:fld>
            <a:endParaRPr lang="en-US" sz="1000" b="0" strike="noStrike" spc="-1">
              <a:solidFill>
                <a:srgbClr val="000000"/>
              </a:solidFill>
              <a:latin typeface="Calibri"/>
            </a:endParaRPr>
          </a:p>
        </p:txBody>
      </p:sp>
      <p:pic>
        <p:nvPicPr>
          <p:cNvPr id="43" name="Grafik 9"/>
          <p:cNvPicPr/>
          <p:nvPr/>
        </p:nvPicPr>
        <p:blipFill>
          <a:blip r:embed="rId14"/>
          <a:stretch/>
        </p:blipFill>
        <p:spPr>
          <a:xfrm>
            <a:off x="403200" y="6613920"/>
            <a:ext cx="324720" cy="100080"/>
          </a:xfrm>
          <a:prstGeom prst="rect">
            <a:avLst/>
          </a:prstGeom>
          <a:ln w="0">
            <a:noFill/>
          </a:ln>
        </p:spPr>
      </p:pic>
      <p:sp>
        <p:nvSpPr>
          <p:cNvPr id="44" name="PlaceHolder 1"/>
          <p:cNvSpPr>
            <a:spLocks noGrp="1"/>
          </p:cNvSpPr>
          <p:nvPr>
            <p:ph type="ftr" idx="1"/>
          </p:nvPr>
        </p:nvSpPr>
        <p:spPr>
          <a:xfrm>
            <a:off x="791640" y="6580800"/>
            <a:ext cx="9948240" cy="186120"/>
          </a:xfrm>
          <a:prstGeom prst="rect">
            <a:avLst/>
          </a:prstGeom>
          <a:noFill/>
          <a:ln w="0">
            <a:noFill/>
          </a:ln>
        </p:spPr>
        <p:txBody>
          <a:bodyPr lIns="0" tIns="0" rIns="0" bIns="0" anchor="t">
            <a:noAutofit/>
          </a:bodyPr>
          <a:lstStyle>
            <a:lvl1pPr indent="0" defTabSz="457200">
              <a:lnSpc>
                <a:spcPct val="100000"/>
              </a:lnSpc>
              <a:buNone/>
              <a:tabLst>
                <a:tab pos="0" algn="l"/>
              </a:tabLst>
              <a:defRPr lang="en-US" sz="1000" b="0" strike="noStrike" spc="-1">
                <a:solidFill>
                  <a:schemeClr val="dk1"/>
                </a:solidFill>
                <a:latin typeface="Arial"/>
              </a:defRPr>
            </a:lvl1pPr>
          </a:lstStyle>
          <a:p>
            <a:pPr indent="0" defTabSz="457200">
              <a:lnSpc>
                <a:spcPct val="100000"/>
              </a:lnSpc>
              <a:buNone/>
              <a:tabLst>
                <a:tab pos="0" algn="l"/>
              </a:tabLst>
            </a:pPr>
            <a:r>
              <a:rPr lang="en-US" sz="1000" b="0" strike="noStrike" spc="-1">
                <a:solidFill>
                  <a:schemeClr val="dk1"/>
                </a:solidFill>
                <a:latin typeface="Arial"/>
              </a:rPr>
              <a:t>&lt;footer&gt;</a:t>
            </a:r>
            <a:endParaRPr lang="en-US" sz="1000" b="0" strike="noStrike" spc="-1">
              <a:solidFill>
                <a:srgbClr val="000000"/>
              </a:solidFill>
              <a:latin typeface="Calibri"/>
            </a:endParaRPr>
          </a:p>
        </p:txBody>
      </p:sp>
      <p:sp>
        <p:nvSpPr>
          <p:cNvPr id="45"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Calibri"/>
              </a:rPr>
              <a:t>Click to edit the title text format</a:t>
            </a:r>
          </a:p>
        </p:txBody>
      </p:sp>
      <p:sp>
        <p:nvSpPr>
          <p:cNvPr id="46"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75402" y="1574640"/>
            <a:ext cx="11375280" cy="1854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6000" dirty="0"/>
              <a:t>Motivation of this Workshop</a:t>
            </a:r>
          </a:p>
        </p:txBody>
      </p:sp>
      <p:sp>
        <p:nvSpPr>
          <p:cNvPr id="132" name="PlaceHolder 2"/>
          <p:cNvSpPr>
            <a:spLocks noGrp="1"/>
          </p:cNvSpPr>
          <p:nvPr>
            <p:ph type="subTitle"/>
          </p:nvPr>
        </p:nvSpPr>
        <p:spPr>
          <a:xfrm>
            <a:off x="422317" y="2666520"/>
            <a:ext cx="11681451" cy="1524960"/>
          </a:xfrm>
          <a:prstGeom prst="rect">
            <a:avLst/>
          </a:prstGeom>
          <a:noFill/>
          <a:ln w="0">
            <a:noFill/>
          </a:ln>
        </p:spPr>
        <p:txBody>
          <a:bodyPr lIns="0" tIns="0" rIns="0" bIns="0" anchor="t">
            <a:noAutofit/>
          </a:bodyPr>
          <a:lstStyle/>
          <a:p>
            <a:pPr indent="0" defTabSz="914400">
              <a:lnSpc>
                <a:spcPct val="110000"/>
              </a:lnSpc>
              <a:spcAft>
                <a:spcPts val="1199"/>
              </a:spcAft>
              <a:buNone/>
              <a:tabLst>
                <a:tab pos="0" algn="l"/>
              </a:tabLst>
            </a:pPr>
            <a:r>
              <a:rPr lang="en-US" strike="noStrike" spc="-1" dirty="0">
                <a:solidFill>
                  <a:schemeClr val="accent1"/>
                </a:solidFill>
                <a:latin typeface="Arial"/>
              </a:rPr>
              <a:t>Emma de </a:t>
            </a:r>
            <a:r>
              <a:rPr lang="en-US" strike="noStrike" spc="-1" dirty="0" err="1">
                <a:solidFill>
                  <a:schemeClr val="accent1"/>
                </a:solidFill>
                <a:latin typeface="Arial"/>
              </a:rPr>
              <a:t>Oña</a:t>
            </a:r>
            <a:r>
              <a:rPr lang="en-US" strike="noStrike" spc="-1" dirty="0">
                <a:solidFill>
                  <a:schemeClr val="accent1"/>
                </a:solidFill>
                <a:latin typeface="Arial"/>
              </a:rPr>
              <a:t> Wilhelmi &amp; Ruben Lopez Coto for the HONEST3 SOC</a:t>
            </a:r>
            <a:endParaRPr lang="en-US" strike="noStrike" spc="-1" dirty="0">
              <a:solidFill>
                <a:schemeClr val="accent1"/>
              </a:solidFill>
              <a:latin typeface="Calibri"/>
            </a:endParaRPr>
          </a:p>
        </p:txBody>
      </p:sp>
      <p:pic>
        <p:nvPicPr>
          <p:cNvPr id="1026" name="Picture 2" descr="HONEST Workshops: Hot Topics in High Energy Astrophysics">
            <a:extLst>
              <a:ext uri="{FF2B5EF4-FFF2-40B4-BE49-F238E27FC236}">
                <a16:creationId xmlns:a16="http://schemas.microsoft.com/office/drawing/2014/main" id="{D1058E71-7754-63B1-3868-D7551F0A4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0" y="3587716"/>
            <a:ext cx="9092928" cy="1524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4" name="PlaceHolder 1"/>
          <p:cNvSpPr>
            <a:spLocks noGrp="1"/>
          </p:cNvSpPr>
          <p:nvPr>
            <p:ph/>
          </p:nvPr>
        </p:nvSpPr>
        <p:spPr>
          <a:xfrm>
            <a:off x="407880" y="1406520"/>
            <a:ext cx="11016000" cy="5009400"/>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1" strike="noStrike" spc="-1" dirty="0">
                <a:solidFill>
                  <a:schemeClr val="dk1"/>
                </a:solidFill>
              </a:rPr>
              <a:t>Four (five) pulsars have been detected </a:t>
            </a:r>
            <a:r>
              <a:rPr lang="en-US" sz="1800" b="1" spc="-1" dirty="0">
                <a:solidFill>
                  <a:schemeClr val="dk1"/>
                </a:solidFill>
              </a:rPr>
              <a:t>with IACTs</a:t>
            </a:r>
          </a:p>
          <a:p>
            <a:pPr marL="361800" indent="-361800" defTabSz="914400">
              <a:lnSpc>
                <a:spcPct val="110000"/>
              </a:lnSpc>
              <a:spcAft>
                <a:spcPts val="1199"/>
              </a:spcAft>
              <a:buClr>
                <a:srgbClr val="000000"/>
              </a:buClr>
              <a:buFont typeface="Arial"/>
              <a:buChar char="•"/>
              <a:tabLst>
                <a:tab pos="361800" algn="l"/>
              </a:tabLst>
            </a:pPr>
            <a:r>
              <a:rPr lang="en-US" sz="1800" b="1" strike="noStrike" spc="-1" dirty="0">
                <a:solidFill>
                  <a:schemeClr val="dk1"/>
                </a:solidFill>
              </a:rPr>
              <a:t>Despite the long observation</a:t>
            </a:r>
            <a:r>
              <a:rPr lang="en-US" sz="1800" b="1" spc="-1" dirty="0">
                <a:solidFill>
                  <a:schemeClr val="dk1"/>
                </a:solidFill>
              </a:rPr>
              <a:t> times used for the first ones, the new discoveries are reachable in moderated time (Tobs &lt; 100 h)</a:t>
            </a:r>
          </a:p>
          <a:p>
            <a:pPr marL="361800" indent="-361800" defTabSz="914400">
              <a:lnSpc>
                <a:spcPct val="110000"/>
              </a:lnSpc>
              <a:spcAft>
                <a:spcPts val="1199"/>
              </a:spcAft>
              <a:buClr>
                <a:srgbClr val="000000"/>
              </a:buClr>
              <a:buFont typeface="Arial"/>
              <a:buChar char="•"/>
              <a:tabLst>
                <a:tab pos="361800" algn="l"/>
              </a:tabLst>
            </a:pPr>
            <a:r>
              <a:rPr lang="en-US" sz="1800" b="1" strike="noStrike" spc="-1" dirty="0">
                <a:solidFill>
                  <a:schemeClr val="dk1"/>
                </a:solidFill>
              </a:rPr>
              <a:t>These detections open more questions and boost the field of pulsars</a:t>
            </a:r>
            <a:endParaRPr lang="en-US" sz="1800" b="1" strike="noStrike" spc="-1" dirty="0">
              <a:solidFill>
                <a:srgbClr val="000000"/>
              </a:solidFill>
            </a:endParaRPr>
          </a:p>
          <a:p>
            <a:pPr marL="819000" lvl="1" indent="-361800">
              <a:lnSpc>
                <a:spcPct val="110000"/>
              </a:lnSpc>
              <a:spcAft>
                <a:spcPts val="1199"/>
              </a:spcAft>
              <a:buClr>
                <a:srgbClr val="000000"/>
              </a:buClr>
              <a:buFont typeface="Arial"/>
              <a:buChar char="•"/>
              <a:tabLst>
                <a:tab pos="361800" algn="l"/>
              </a:tabLst>
            </a:pPr>
            <a:r>
              <a:rPr lang="en-US" sz="1800" strike="noStrike" spc="-1" dirty="0">
                <a:solidFill>
                  <a:schemeClr val="dk1"/>
                </a:solidFill>
              </a:rPr>
              <a:t>An unambiguous handle on Lorentz factors &gt; 4x10</a:t>
            </a:r>
            <a:r>
              <a:rPr lang="en-US" sz="1800" strike="noStrike" spc="-1" baseline="30000" dirty="0">
                <a:solidFill>
                  <a:schemeClr val="dk1"/>
                </a:solidFill>
              </a:rPr>
              <a:t>7</a:t>
            </a:r>
            <a:r>
              <a:rPr lang="en-US" sz="1800" strike="noStrike" spc="-1" dirty="0">
                <a:solidFill>
                  <a:schemeClr val="dk1"/>
                </a:solidFill>
              </a:rPr>
              <a:t> </a:t>
            </a:r>
            <a:endParaRPr lang="en-US" sz="1800" strike="noStrike" spc="-1" dirty="0">
              <a:solidFill>
                <a:srgbClr val="000000"/>
              </a:solidFill>
            </a:endParaRPr>
          </a:p>
          <a:p>
            <a:pPr marL="819000" lvl="1" indent="-361800">
              <a:lnSpc>
                <a:spcPct val="110000"/>
              </a:lnSpc>
              <a:spcAft>
                <a:spcPts val="1199"/>
              </a:spcAft>
              <a:buClr>
                <a:srgbClr val="000000"/>
              </a:buClr>
              <a:buFont typeface="Arial"/>
              <a:buChar char="•"/>
              <a:tabLst>
                <a:tab pos="361800" algn="l"/>
              </a:tabLst>
            </a:pPr>
            <a:r>
              <a:rPr lang="en-US" sz="1800" strike="noStrike" spc="-1" dirty="0">
                <a:solidFill>
                  <a:schemeClr val="dk1"/>
                </a:solidFill>
              </a:rPr>
              <a:t>VHE emission, i.e. dissipation region beyond but close to LC (even in the Doppler-boosted scenario)</a:t>
            </a:r>
            <a:endParaRPr lang="en-US" sz="1800" strike="noStrike" spc="-1" dirty="0">
              <a:solidFill>
                <a:srgbClr val="000000"/>
              </a:solidFill>
            </a:endParaRPr>
          </a:p>
          <a:p>
            <a:pPr marL="819000" lvl="1" indent="-361800">
              <a:lnSpc>
                <a:spcPct val="110000"/>
              </a:lnSpc>
              <a:spcAft>
                <a:spcPts val="1199"/>
              </a:spcAft>
              <a:buClr>
                <a:srgbClr val="000000"/>
              </a:buClr>
              <a:buFont typeface="Arial"/>
              <a:buChar char="•"/>
              <a:tabLst>
                <a:tab pos="361800" algn="l"/>
              </a:tabLst>
            </a:pPr>
            <a:r>
              <a:rPr lang="en-US" sz="1800" strike="noStrike" spc="-1" dirty="0">
                <a:solidFill>
                  <a:schemeClr val="dk1"/>
                </a:solidFill>
              </a:rPr>
              <a:t>Challenges for both CR/IC and SR/IC scenarios </a:t>
            </a:r>
            <a:endParaRPr lang="en-US" sz="1800" spc="-1" dirty="0">
              <a:solidFill>
                <a:schemeClr val="dk1"/>
              </a:solidFill>
            </a:endParaRPr>
          </a:p>
          <a:p>
            <a:pPr marL="457200" lvl="1" indent="0">
              <a:lnSpc>
                <a:spcPct val="110000"/>
              </a:lnSpc>
              <a:spcAft>
                <a:spcPts val="1199"/>
              </a:spcAft>
              <a:buClr>
                <a:srgbClr val="000000"/>
              </a:buClr>
              <a:buNone/>
              <a:tabLst>
                <a:tab pos="361800" algn="l"/>
              </a:tabLst>
            </a:pPr>
            <a:r>
              <a:rPr lang="en-US" sz="1800" b="1" spc="-1" dirty="0">
                <a:solidFill>
                  <a:srgbClr val="7030A0"/>
                </a:solidFill>
              </a:rPr>
              <a:t>On the upcoming of CTAO, and still profiting of the current generation of IACTs, it is a good time to bring together the community to discuss theory and experimental results. Let’s start!   </a:t>
            </a:r>
            <a:endParaRPr lang="en-US" sz="1800" b="1" strike="noStrike" spc="-1" dirty="0">
              <a:solidFill>
                <a:srgbClr val="7030A0"/>
              </a:solidFill>
            </a:endParaRPr>
          </a:p>
        </p:txBody>
      </p:sp>
      <p:sp>
        <p:nvSpPr>
          <p:cNvPr id="285"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Opening the pulsed TeV em</a:t>
            </a:r>
            <a:r>
              <a:rPr lang="en-US" sz="1800" b="1" spc="-1" dirty="0">
                <a:solidFill>
                  <a:schemeClr val="accent2"/>
                </a:solidFill>
                <a:latin typeface="Arial"/>
              </a:rPr>
              <a:t>ission</a:t>
            </a:r>
            <a:endParaRPr lang="en-US" sz="1800" b="0" strike="noStrike" spc="-1" dirty="0">
              <a:solidFill>
                <a:srgbClr val="000000"/>
              </a:solidFill>
              <a:latin typeface="Calibri"/>
            </a:endParaRPr>
          </a:p>
        </p:txBody>
      </p:sp>
      <p:sp>
        <p:nvSpPr>
          <p:cNvPr id="286" name="PlaceHolder 3"/>
          <p:cNvSpPr>
            <a:spLocks noGrp="1"/>
          </p:cNvSpPr>
          <p:nvPr>
            <p:ph type="title"/>
          </p:nvPr>
        </p:nvSpPr>
        <p:spPr>
          <a:xfrm>
            <a:off x="59577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Summary 	</a:t>
            </a:r>
            <a:endParaRPr lang="en-US" sz="3000" b="0" strike="noStrike" spc="-1" dirty="0">
              <a:solidFill>
                <a:srgbClr val="000000"/>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FE93D-2991-73A4-C792-8993CFC0D136}"/>
            </a:ext>
          </a:extLst>
        </p:cNvPr>
        <p:cNvGrpSpPr/>
        <p:nvPr/>
      </p:nvGrpSpPr>
      <p:grpSpPr>
        <a:xfrm>
          <a:off x="0" y="0"/>
          <a:ext cx="0" cy="0"/>
          <a:chOff x="0" y="0"/>
          <a:chExt cx="0" cy="0"/>
        </a:xfrm>
      </p:grpSpPr>
      <p:sp>
        <p:nvSpPr>
          <p:cNvPr id="285" name="PlaceHolder 2">
            <a:extLst>
              <a:ext uri="{FF2B5EF4-FFF2-40B4-BE49-F238E27FC236}">
                <a16:creationId xmlns:a16="http://schemas.microsoft.com/office/drawing/2014/main" id="{181069E5-E8F5-BA85-548D-F4F1709A4098}"/>
              </a:ext>
            </a:extLst>
          </p:cNvPr>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TeV Pulsars</a:t>
            </a:r>
            <a:endParaRPr lang="en-US" sz="1800" b="0" strike="noStrike" spc="-1" dirty="0">
              <a:solidFill>
                <a:srgbClr val="000000"/>
              </a:solidFill>
              <a:latin typeface="Calibri"/>
            </a:endParaRPr>
          </a:p>
        </p:txBody>
      </p:sp>
      <p:sp>
        <p:nvSpPr>
          <p:cNvPr id="286" name="PlaceHolder 3">
            <a:extLst>
              <a:ext uri="{FF2B5EF4-FFF2-40B4-BE49-F238E27FC236}">
                <a16:creationId xmlns:a16="http://schemas.microsoft.com/office/drawing/2014/main" id="{57120D1D-81FB-5EEF-FCD4-288BEC237E55}"/>
              </a:ext>
            </a:extLst>
          </p:cNvPr>
          <p:cNvSpPr>
            <a:spLocks noGrp="1"/>
          </p:cNvSpPr>
          <p:nvPr>
            <p:ph type="title"/>
          </p:nvPr>
        </p:nvSpPr>
        <p:spPr>
          <a:xfrm>
            <a:off x="59577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Experimental results 	</a:t>
            </a:r>
            <a:endParaRPr lang="en-US" sz="30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16610D1D-D451-AA08-CFD2-9D06C6921904}"/>
              </a:ext>
            </a:extLst>
          </p:cNvPr>
          <p:cNvPicPr>
            <a:picLocks noChangeAspect="1"/>
          </p:cNvPicPr>
          <p:nvPr/>
        </p:nvPicPr>
        <p:blipFill>
          <a:blip r:embed="rId3"/>
          <a:stretch>
            <a:fillRect/>
          </a:stretch>
        </p:blipFill>
        <p:spPr>
          <a:xfrm>
            <a:off x="853319" y="1501609"/>
            <a:ext cx="7508684" cy="4538831"/>
          </a:xfrm>
          <a:prstGeom prst="rect">
            <a:avLst/>
          </a:prstGeom>
        </p:spPr>
      </p:pic>
    </p:spTree>
    <p:extLst>
      <p:ext uri="{BB962C8B-B14F-4D97-AF65-F5344CB8AC3E}">
        <p14:creationId xmlns:p14="http://schemas.microsoft.com/office/powerpoint/2010/main" val="110306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6239E-6E46-27AD-C2FB-1B962113CDF4}"/>
            </a:ext>
          </a:extLst>
        </p:cNvPr>
        <p:cNvGrpSpPr/>
        <p:nvPr/>
      </p:nvGrpSpPr>
      <p:grpSpPr>
        <a:xfrm>
          <a:off x="0" y="0"/>
          <a:ext cx="0" cy="0"/>
          <a:chOff x="0" y="0"/>
          <a:chExt cx="0" cy="0"/>
        </a:xfrm>
      </p:grpSpPr>
      <p:sp>
        <p:nvSpPr>
          <p:cNvPr id="285" name="PlaceHolder 2">
            <a:extLst>
              <a:ext uri="{FF2B5EF4-FFF2-40B4-BE49-F238E27FC236}">
                <a16:creationId xmlns:a16="http://schemas.microsoft.com/office/drawing/2014/main" id="{BC3C264C-26A6-7474-F3C1-B2D4BC61870A}"/>
              </a:ext>
            </a:extLst>
          </p:cNvPr>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TeV Pulsars</a:t>
            </a:r>
            <a:endParaRPr lang="en-US" sz="1800" b="0" strike="noStrike" spc="-1" dirty="0">
              <a:solidFill>
                <a:srgbClr val="000000"/>
              </a:solidFill>
              <a:latin typeface="Calibri"/>
            </a:endParaRPr>
          </a:p>
        </p:txBody>
      </p:sp>
      <p:sp>
        <p:nvSpPr>
          <p:cNvPr id="286" name="PlaceHolder 3">
            <a:extLst>
              <a:ext uri="{FF2B5EF4-FFF2-40B4-BE49-F238E27FC236}">
                <a16:creationId xmlns:a16="http://schemas.microsoft.com/office/drawing/2014/main" id="{9764A2EB-95AF-EE5C-9489-D7B3AB7CA904}"/>
              </a:ext>
            </a:extLst>
          </p:cNvPr>
          <p:cNvSpPr>
            <a:spLocks noGrp="1"/>
          </p:cNvSpPr>
          <p:nvPr>
            <p:ph type="title"/>
          </p:nvPr>
        </p:nvSpPr>
        <p:spPr>
          <a:xfrm>
            <a:off x="59577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Experimental results 	</a:t>
            </a:r>
            <a:endParaRPr lang="en-US" sz="30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BD1F3E41-2552-B1C5-BA3B-980F628EB04E}"/>
              </a:ext>
            </a:extLst>
          </p:cNvPr>
          <p:cNvPicPr>
            <a:picLocks noChangeAspect="1"/>
          </p:cNvPicPr>
          <p:nvPr/>
        </p:nvPicPr>
        <p:blipFill>
          <a:blip r:embed="rId3"/>
          <a:stretch>
            <a:fillRect/>
          </a:stretch>
        </p:blipFill>
        <p:spPr>
          <a:xfrm>
            <a:off x="853319" y="1501609"/>
            <a:ext cx="7508684" cy="4538831"/>
          </a:xfrm>
          <a:prstGeom prst="rect">
            <a:avLst/>
          </a:prstGeom>
        </p:spPr>
      </p:pic>
      <p:pic>
        <p:nvPicPr>
          <p:cNvPr id="3" name="Picture 2">
            <a:extLst>
              <a:ext uri="{FF2B5EF4-FFF2-40B4-BE49-F238E27FC236}">
                <a16:creationId xmlns:a16="http://schemas.microsoft.com/office/drawing/2014/main" id="{3CD6D681-A37C-7D44-5434-658B752F1844}"/>
              </a:ext>
            </a:extLst>
          </p:cNvPr>
          <p:cNvPicPr>
            <a:picLocks noChangeAspect="1"/>
          </p:cNvPicPr>
          <p:nvPr/>
        </p:nvPicPr>
        <p:blipFill>
          <a:blip r:embed="rId4"/>
          <a:stretch>
            <a:fillRect/>
          </a:stretch>
        </p:blipFill>
        <p:spPr>
          <a:xfrm>
            <a:off x="5586589" y="2996379"/>
            <a:ext cx="6605411" cy="3512061"/>
          </a:xfrm>
          <a:prstGeom prst="rect">
            <a:avLst/>
          </a:prstGeom>
        </p:spPr>
      </p:pic>
    </p:spTree>
    <p:extLst>
      <p:ext uri="{BB962C8B-B14F-4D97-AF65-F5344CB8AC3E}">
        <p14:creationId xmlns:p14="http://schemas.microsoft.com/office/powerpoint/2010/main" val="329728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2664-D6B1-8C89-803C-83FEBEF14495}"/>
            </a:ext>
          </a:extLst>
        </p:cNvPr>
        <p:cNvGrpSpPr/>
        <p:nvPr/>
      </p:nvGrpSpPr>
      <p:grpSpPr>
        <a:xfrm>
          <a:off x="0" y="0"/>
          <a:ext cx="0" cy="0"/>
          <a:chOff x="0" y="0"/>
          <a:chExt cx="0" cy="0"/>
        </a:xfrm>
      </p:grpSpPr>
      <p:sp>
        <p:nvSpPr>
          <p:cNvPr id="285" name="PlaceHolder 2">
            <a:extLst>
              <a:ext uri="{FF2B5EF4-FFF2-40B4-BE49-F238E27FC236}">
                <a16:creationId xmlns:a16="http://schemas.microsoft.com/office/drawing/2014/main" id="{3EB9B354-EAF7-4FAF-1B66-A8B54D93EB18}"/>
              </a:ext>
            </a:extLst>
          </p:cNvPr>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TeV Pulsars</a:t>
            </a:r>
            <a:endParaRPr lang="en-US" sz="1800" b="0" strike="noStrike" spc="-1" dirty="0">
              <a:solidFill>
                <a:srgbClr val="000000"/>
              </a:solidFill>
              <a:latin typeface="Calibri"/>
            </a:endParaRPr>
          </a:p>
        </p:txBody>
      </p:sp>
      <p:sp>
        <p:nvSpPr>
          <p:cNvPr id="286" name="PlaceHolder 3">
            <a:extLst>
              <a:ext uri="{FF2B5EF4-FFF2-40B4-BE49-F238E27FC236}">
                <a16:creationId xmlns:a16="http://schemas.microsoft.com/office/drawing/2014/main" id="{AE71C46E-EE18-98EB-DC78-14BEDC8F74AE}"/>
              </a:ext>
            </a:extLst>
          </p:cNvPr>
          <p:cNvSpPr>
            <a:spLocks noGrp="1"/>
          </p:cNvSpPr>
          <p:nvPr>
            <p:ph type="title"/>
          </p:nvPr>
        </p:nvSpPr>
        <p:spPr>
          <a:xfrm>
            <a:off x="59577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trike="noStrike" spc="-1" dirty="0">
                <a:solidFill>
                  <a:schemeClr val="accent1"/>
                </a:solidFill>
                <a:latin typeface="Arial"/>
              </a:rPr>
              <a:t>Theoretical Advances	</a:t>
            </a:r>
            <a:endParaRPr lang="en-US" sz="30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D64CA918-C0EE-9A89-9E0B-4088E9E6E9BE}"/>
              </a:ext>
            </a:extLst>
          </p:cNvPr>
          <p:cNvPicPr>
            <a:picLocks noChangeAspect="1"/>
          </p:cNvPicPr>
          <p:nvPr/>
        </p:nvPicPr>
        <p:blipFill>
          <a:blip r:embed="rId3"/>
          <a:stretch>
            <a:fillRect/>
          </a:stretch>
        </p:blipFill>
        <p:spPr>
          <a:xfrm>
            <a:off x="3563258" y="817560"/>
            <a:ext cx="7772400" cy="6191400"/>
          </a:xfrm>
          <a:prstGeom prst="rect">
            <a:avLst/>
          </a:prstGeom>
        </p:spPr>
      </p:pic>
    </p:spTree>
    <p:extLst>
      <p:ext uri="{BB962C8B-B14F-4D97-AF65-F5344CB8AC3E}">
        <p14:creationId xmlns:p14="http://schemas.microsoft.com/office/powerpoint/2010/main" val="394585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7DA46-CF6E-2D2D-981D-A105D7E03800}"/>
            </a:ext>
          </a:extLst>
        </p:cNvPr>
        <p:cNvGrpSpPr/>
        <p:nvPr/>
      </p:nvGrpSpPr>
      <p:grpSpPr>
        <a:xfrm>
          <a:off x="0" y="0"/>
          <a:ext cx="0" cy="0"/>
          <a:chOff x="0" y="0"/>
          <a:chExt cx="0" cy="0"/>
        </a:xfrm>
      </p:grpSpPr>
      <p:sp>
        <p:nvSpPr>
          <p:cNvPr id="285" name="PlaceHolder 2">
            <a:extLst>
              <a:ext uri="{FF2B5EF4-FFF2-40B4-BE49-F238E27FC236}">
                <a16:creationId xmlns:a16="http://schemas.microsoft.com/office/drawing/2014/main" id="{7DEA2F37-0E13-012C-C29A-442150633248}"/>
              </a:ext>
            </a:extLst>
          </p:cNvPr>
          <p:cNvSpPr>
            <a:spLocks noGrp="1"/>
          </p:cNvSpPr>
          <p:nvPr>
            <p:ph/>
          </p:nvPr>
        </p:nvSpPr>
        <p:spPr>
          <a:xfrm>
            <a:off x="407880" y="817560"/>
            <a:ext cx="11375280" cy="378360"/>
          </a:xfrm>
          <a:prstGeom prst="rect">
            <a:avLst/>
          </a:prstGeom>
          <a:noFill/>
          <a:ln w="0">
            <a:noFill/>
          </a:ln>
        </p:spPr>
        <p:txBody>
          <a:bodyPr lIns="0" tIns="0" rIns="0" bIns="0" anchor="t">
            <a:noAutofit/>
          </a:bodyPr>
          <a:lstStyle/>
          <a:p>
            <a:pPr indent="0" defTabSz="914400">
              <a:lnSpc>
                <a:spcPct val="110000"/>
              </a:lnSpc>
              <a:buNone/>
              <a:tabLst>
                <a:tab pos="0" algn="l"/>
              </a:tabLst>
            </a:pPr>
            <a:r>
              <a:rPr lang="en-US" sz="1800" b="1" strike="noStrike" spc="-1" dirty="0">
                <a:solidFill>
                  <a:schemeClr val="accent2"/>
                </a:solidFill>
                <a:latin typeface="Arial"/>
              </a:rPr>
              <a:t>TeV Pulsars</a:t>
            </a:r>
            <a:endParaRPr lang="en-US" sz="1800" b="0" strike="noStrike" spc="-1" dirty="0">
              <a:solidFill>
                <a:srgbClr val="000000"/>
              </a:solidFill>
              <a:latin typeface="Calibri"/>
            </a:endParaRPr>
          </a:p>
        </p:txBody>
      </p:sp>
      <p:sp>
        <p:nvSpPr>
          <p:cNvPr id="286" name="PlaceHolder 3">
            <a:extLst>
              <a:ext uri="{FF2B5EF4-FFF2-40B4-BE49-F238E27FC236}">
                <a16:creationId xmlns:a16="http://schemas.microsoft.com/office/drawing/2014/main" id="{7D38E4B5-3714-00A7-A24C-30B0AB716766}"/>
              </a:ext>
            </a:extLst>
          </p:cNvPr>
          <p:cNvSpPr>
            <a:spLocks noGrp="1"/>
          </p:cNvSpPr>
          <p:nvPr>
            <p:ph type="title"/>
          </p:nvPr>
        </p:nvSpPr>
        <p:spPr>
          <a:xfrm>
            <a:off x="595770" y="349560"/>
            <a:ext cx="11375280" cy="45036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000" b="1" spc="-1" dirty="0">
                <a:solidFill>
                  <a:schemeClr val="accent1"/>
                </a:solidFill>
                <a:latin typeface="Arial"/>
              </a:rPr>
              <a:t>Prospects and Future</a:t>
            </a:r>
            <a:r>
              <a:rPr lang="en-US" sz="3000" b="1" strike="noStrike" spc="-1" dirty="0">
                <a:solidFill>
                  <a:schemeClr val="accent1"/>
                </a:solidFill>
                <a:latin typeface="Arial"/>
              </a:rPr>
              <a:t>	</a:t>
            </a:r>
            <a:endParaRPr lang="en-US" sz="30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CB715A01-4875-A402-0362-6C19CA3F5B1B}"/>
              </a:ext>
            </a:extLst>
          </p:cNvPr>
          <p:cNvPicPr>
            <a:picLocks noChangeAspect="1"/>
          </p:cNvPicPr>
          <p:nvPr/>
        </p:nvPicPr>
        <p:blipFill>
          <a:blip r:embed="rId3"/>
          <a:stretch>
            <a:fillRect/>
          </a:stretch>
        </p:blipFill>
        <p:spPr>
          <a:xfrm>
            <a:off x="219529" y="1376733"/>
            <a:ext cx="7772400" cy="5675704"/>
          </a:xfrm>
          <a:prstGeom prst="rect">
            <a:avLst/>
          </a:prstGeom>
        </p:spPr>
      </p:pic>
    </p:spTree>
    <p:extLst>
      <p:ext uri="{BB962C8B-B14F-4D97-AF65-F5344CB8AC3E}">
        <p14:creationId xmlns:p14="http://schemas.microsoft.com/office/powerpoint/2010/main" val="3064915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6EBC6-ED07-16E3-FBA3-A5C7E0A76C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8C82DE-2C2F-6479-8AD8-082D2CBB946D}"/>
              </a:ext>
            </a:extLst>
          </p:cNvPr>
          <p:cNvPicPr>
            <a:picLocks noChangeAspect="1"/>
          </p:cNvPicPr>
          <p:nvPr/>
        </p:nvPicPr>
        <p:blipFill>
          <a:blip r:embed="rId3">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val="0"/>
              </a:ext>
            </a:extLst>
          </a:blip>
          <a:stretch>
            <a:fillRect/>
          </a:stretch>
        </p:blipFill>
        <p:spPr>
          <a:xfrm>
            <a:off x="-551407" y="0"/>
            <a:ext cx="13561513" cy="7628351"/>
          </a:xfrm>
          <a:prstGeom prst="rect">
            <a:avLst/>
          </a:prstGeom>
        </p:spPr>
      </p:pic>
      <p:sp>
        <p:nvSpPr>
          <p:cNvPr id="4" name="TextBox 3">
            <a:extLst>
              <a:ext uri="{FF2B5EF4-FFF2-40B4-BE49-F238E27FC236}">
                <a16:creationId xmlns:a16="http://schemas.microsoft.com/office/drawing/2014/main" id="{DB3CC00D-A29C-9C7F-5A37-BC9A5A5CFEFE}"/>
              </a:ext>
            </a:extLst>
          </p:cNvPr>
          <p:cNvSpPr txBox="1"/>
          <p:nvPr/>
        </p:nvSpPr>
        <p:spPr>
          <a:xfrm>
            <a:off x="749300" y="228600"/>
            <a:ext cx="9772227" cy="584775"/>
          </a:xfrm>
          <a:prstGeom prst="rect">
            <a:avLst/>
          </a:prstGeom>
          <a:noFill/>
        </p:spPr>
        <p:txBody>
          <a:bodyPr wrap="none" rtlCol="0">
            <a:spAutoFit/>
          </a:bodyPr>
          <a:lstStyle/>
          <a:p>
            <a:r>
              <a:rPr lang="en-DE" sz="3200" dirty="0">
                <a:solidFill>
                  <a:schemeClr val="bg1"/>
                </a:solidFill>
              </a:rPr>
              <a:t>Thanks for the SOC and LOC and all the participants</a:t>
            </a:r>
          </a:p>
        </p:txBody>
      </p:sp>
      <p:sp>
        <p:nvSpPr>
          <p:cNvPr id="6" name="TextBox 5">
            <a:extLst>
              <a:ext uri="{FF2B5EF4-FFF2-40B4-BE49-F238E27FC236}">
                <a16:creationId xmlns:a16="http://schemas.microsoft.com/office/drawing/2014/main" id="{3DE782BE-25A3-FD22-44AF-7BD05D1B7093}"/>
              </a:ext>
            </a:extLst>
          </p:cNvPr>
          <p:cNvSpPr txBox="1"/>
          <p:nvPr/>
        </p:nvSpPr>
        <p:spPr>
          <a:xfrm>
            <a:off x="0" y="1017703"/>
            <a:ext cx="6781800" cy="2585323"/>
          </a:xfrm>
          <a:prstGeom prst="rect">
            <a:avLst/>
          </a:prstGeom>
          <a:noFill/>
        </p:spPr>
        <p:txBody>
          <a:bodyPr wrap="square">
            <a:spAutoFit/>
          </a:bodyPr>
          <a:lstStyle/>
          <a:p>
            <a:r>
              <a:rPr lang="en-GB" b="1" dirty="0">
                <a:solidFill>
                  <a:schemeClr val="bg1"/>
                </a:solidFill>
                <a:effectLst/>
              </a:rPr>
              <a:t>Scientific Organizing Committee</a:t>
            </a:r>
            <a:endParaRPr lang="en-GB" dirty="0">
              <a:solidFill>
                <a:schemeClr val="bg1"/>
              </a:solidFill>
            </a:endParaRPr>
          </a:p>
          <a:p>
            <a:r>
              <a:rPr lang="en-GB" dirty="0">
                <a:solidFill>
                  <a:schemeClr val="bg1"/>
                </a:solidFill>
              </a:rPr>
              <a:t>Felix Aharonian (DIAS / MPIK)</a:t>
            </a:r>
            <a:br>
              <a:rPr lang="en-GB" dirty="0">
                <a:solidFill>
                  <a:schemeClr val="bg1"/>
                </a:solidFill>
              </a:rPr>
            </a:br>
            <a:r>
              <a:rPr lang="en-GB" dirty="0">
                <a:solidFill>
                  <a:schemeClr val="bg1"/>
                </a:solidFill>
              </a:rPr>
              <a:t>Elena Amato (INAF / </a:t>
            </a:r>
            <a:r>
              <a:rPr lang="en-GB" dirty="0" err="1">
                <a:solidFill>
                  <a:schemeClr val="bg1"/>
                </a:solidFill>
              </a:rPr>
              <a:t>Osservatorio</a:t>
            </a:r>
            <a:r>
              <a:rPr lang="en-GB" dirty="0">
                <a:solidFill>
                  <a:schemeClr val="bg1"/>
                </a:solidFill>
              </a:rPr>
              <a:t> </a:t>
            </a:r>
            <a:r>
              <a:rPr lang="en-GB" dirty="0" err="1">
                <a:solidFill>
                  <a:schemeClr val="bg1"/>
                </a:solidFill>
              </a:rPr>
              <a:t>Astrofisico</a:t>
            </a:r>
            <a:r>
              <a:rPr lang="en-GB" dirty="0">
                <a:solidFill>
                  <a:schemeClr val="bg1"/>
                </a:solidFill>
              </a:rPr>
              <a:t> di </a:t>
            </a:r>
            <a:r>
              <a:rPr lang="en-GB" dirty="0" err="1">
                <a:solidFill>
                  <a:schemeClr val="bg1"/>
                </a:solidFill>
              </a:rPr>
              <a:t>Arcetri</a:t>
            </a:r>
            <a:r>
              <a:rPr lang="en-GB" dirty="0">
                <a:solidFill>
                  <a:schemeClr val="bg1"/>
                </a:solidFill>
              </a:rPr>
              <a:t>)</a:t>
            </a:r>
            <a:br>
              <a:rPr lang="en-GB" dirty="0">
                <a:solidFill>
                  <a:schemeClr val="bg1"/>
                </a:solidFill>
              </a:rPr>
            </a:br>
            <a:r>
              <a:rPr lang="en-GB" dirty="0">
                <a:solidFill>
                  <a:schemeClr val="bg1"/>
                </a:solidFill>
              </a:rPr>
              <a:t>Patrizia Caraveo (INAF / IASF-Milano)</a:t>
            </a:r>
            <a:br>
              <a:rPr lang="en-GB" dirty="0">
                <a:solidFill>
                  <a:schemeClr val="bg1"/>
                </a:solidFill>
              </a:rPr>
            </a:br>
            <a:r>
              <a:rPr lang="en-GB" dirty="0">
                <a:solidFill>
                  <a:schemeClr val="bg1"/>
                </a:solidFill>
              </a:rPr>
              <a:t>Benoit Cerutti (Université Grenoble Alpes)</a:t>
            </a:r>
            <a:br>
              <a:rPr lang="en-GB" dirty="0">
                <a:solidFill>
                  <a:schemeClr val="bg1"/>
                </a:solidFill>
              </a:rPr>
            </a:br>
            <a:r>
              <a:rPr lang="en-GB" dirty="0">
                <a:solidFill>
                  <a:schemeClr val="bg1"/>
                </a:solidFill>
              </a:rPr>
              <a:t>Gianluca </a:t>
            </a:r>
            <a:r>
              <a:rPr lang="en-GB" dirty="0" err="1">
                <a:solidFill>
                  <a:schemeClr val="bg1"/>
                </a:solidFill>
              </a:rPr>
              <a:t>Giavitto</a:t>
            </a:r>
            <a:r>
              <a:rPr lang="en-GB" dirty="0">
                <a:solidFill>
                  <a:schemeClr val="bg1"/>
                </a:solidFill>
              </a:rPr>
              <a:t> (DESY </a:t>
            </a:r>
            <a:r>
              <a:rPr lang="en-GB" dirty="0" err="1">
                <a:solidFill>
                  <a:schemeClr val="bg1"/>
                </a:solidFill>
              </a:rPr>
              <a:t>Zeuthen</a:t>
            </a:r>
            <a:r>
              <a:rPr lang="en-GB" dirty="0">
                <a:solidFill>
                  <a:schemeClr val="bg1"/>
                </a:solidFill>
              </a:rPr>
              <a:t>)</a:t>
            </a:r>
            <a:br>
              <a:rPr lang="en-GB" dirty="0">
                <a:solidFill>
                  <a:schemeClr val="bg1"/>
                </a:solidFill>
              </a:rPr>
            </a:br>
            <a:r>
              <a:rPr lang="en-GB" dirty="0">
                <a:solidFill>
                  <a:schemeClr val="bg1"/>
                </a:solidFill>
              </a:rPr>
              <a:t>Alice Harding (NASA Goddard Space Flight </a:t>
            </a:r>
            <a:r>
              <a:rPr lang="en-GB" dirty="0" err="1">
                <a:solidFill>
                  <a:schemeClr val="bg1"/>
                </a:solidFill>
              </a:rPr>
              <a:t>Center</a:t>
            </a:r>
            <a:r>
              <a:rPr lang="en-GB" dirty="0">
                <a:solidFill>
                  <a:schemeClr val="bg1"/>
                </a:solidFill>
              </a:rPr>
              <a:t>)</a:t>
            </a:r>
            <a:br>
              <a:rPr lang="en-GB" dirty="0">
                <a:solidFill>
                  <a:schemeClr val="bg1"/>
                </a:solidFill>
              </a:rPr>
            </a:br>
            <a:r>
              <a:rPr lang="en-GB" dirty="0">
                <a:solidFill>
                  <a:schemeClr val="bg1"/>
                </a:solidFill>
              </a:rPr>
              <a:t>Nanda Rea (ICE-CSIC)</a:t>
            </a:r>
            <a:br>
              <a:rPr lang="en-GB" dirty="0">
                <a:solidFill>
                  <a:schemeClr val="bg1"/>
                </a:solidFill>
              </a:rPr>
            </a:br>
            <a:r>
              <a:rPr lang="en-GB" dirty="0">
                <a:solidFill>
                  <a:schemeClr val="bg1"/>
                </a:solidFill>
              </a:rPr>
              <a:t>Diego Torres (ICE-CSIC)</a:t>
            </a:r>
          </a:p>
        </p:txBody>
      </p:sp>
      <p:sp>
        <p:nvSpPr>
          <p:cNvPr id="8" name="TextBox 7">
            <a:extLst>
              <a:ext uri="{FF2B5EF4-FFF2-40B4-BE49-F238E27FC236}">
                <a16:creationId xmlns:a16="http://schemas.microsoft.com/office/drawing/2014/main" id="{432913A6-FC5E-86A3-A2BA-AFCA49C84989}"/>
              </a:ext>
            </a:extLst>
          </p:cNvPr>
          <p:cNvSpPr txBox="1"/>
          <p:nvPr/>
        </p:nvSpPr>
        <p:spPr>
          <a:xfrm>
            <a:off x="0" y="5153986"/>
            <a:ext cx="6883400" cy="2031325"/>
          </a:xfrm>
          <a:prstGeom prst="rect">
            <a:avLst/>
          </a:prstGeom>
          <a:noFill/>
        </p:spPr>
        <p:txBody>
          <a:bodyPr wrap="square">
            <a:spAutoFit/>
          </a:bodyPr>
          <a:lstStyle/>
          <a:p>
            <a:r>
              <a:rPr lang="en-GB" b="1" dirty="0">
                <a:solidFill>
                  <a:schemeClr val="bg1"/>
                </a:solidFill>
              </a:rPr>
              <a:t>Local Organizing Committee </a:t>
            </a:r>
          </a:p>
          <a:p>
            <a:r>
              <a:rPr lang="en-GB" dirty="0" err="1">
                <a:solidFill>
                  <a:schemeClr val="bg1"/>
                </a:solidFill>
              </a:rPr>
              <a:t>Doramas</a:t>
            </a:r>
            <a:r>
              <a:rPr lang="en-GB" dirty="0">
                <a:solidFill>
                  <a:schemeClr val="bg1"/>
                </a:solidFill>
              </a:rPr>
              <a:t> Jimeno Sánchez (DESY </a:t>
            </a:r>
            <a:r>
              <a:rPr lang="en-GB" dirty="0" err="1">
                <a:solidFill>
                  <a:schemeClr val="bg1"/>
                </a:solidFill>
              </a:rPr>
              <a:t>Zeuthen</a:t>
            </a:r>
            <a:r>
              <a:rPr lang="en-GB" dirty="0">
                <a:solidFill>
                  <a:schemeClr val="bg1"/>
                </a:solidFill>
              </a:rPr>
              <a:t>)</a:t>
            </a:r>
            <a:br>
              <a:rPr lang="en-GB" dirty="0">
                <a:solidFill>
                  <a:schemeClr val="bg1"/>
                </a:solidFill>
              </a:rPr>
            </a:br>
            <a:r>
              <a:rPr lang="en-GB" dirty="0">
                <a:solidFill>
                  <a:schemeClr val="bg1"/>
                </a:solidFill>
              </a:rPr>
              <a:t>Paula </a:t>
            </a:r>
            <a:r>
              <a:rPr lang="en-GB" dirty="0" err="1">
                <a:solidFill>
                  <a:schemeClr val="bg1"/>
                </a:solidFill>
              </a:rPr>
              <a:t>Kornecki</a:t>
            </a:r>
            <a:r>
              <a:rPr lang="en-GB" dirty="0">
                <a:solidFill>
                  <a:schemeClr val="bg1"/>
                </a:solidFill>
              </a:rPr>
              <a:t> (IAA-CSIC)</a:t>
            </a:r>
            <a:br>
              <a:rPr lang="en-GB" dirty="0">
                <a:solidFill>
                  <a:schemeClr val="bg1"/>
                </a:solidFill>
              </a:rPr>
            </a:br>
            <a:r>
              <a:rPr lang="en-GB" dirty="0">
                <a:solidFill>
                  <a:schemeClr val="bg1"/>
                </a:solidFill>
              </a:rPr>
              <a:t>Stefano </a:t>
            </a:r>
            <a:r>
              <a:rPr lang="en-GB" dirty="0" err="1">
                <a:solidFill>
                  <a:schemeClr val="bg1"/>
                </a:solidFill>
              </a:rPr>
              <a:t>Menchiari</a:t>
            </a:r>
            <a:r>
              <a:rPr lang="en-GB" dirty="0">
                <a:solidFill>
                  <a:schemeClr val="bg1"/>
                </a:solidFill>
              </a:rPr>
              <a:t> (IAA-CSIC)</a:t>
            </a:r>
            <a:br>
              <a:rPr lang="en-GB" dirty="0">
                <a:solidFill>
                  <a:schemeClr val="bg1"/>
                </a:solidFill>
              </a:rPr>
            </a:br>
            <a:r>
              <a:rPr lang="en-GB" dirty="0">
                <a:solidFill>
                  <a:schemeClr val="bg1"/>
                </a:solidFill>
              </a:rPr>
              <a:t>Javier Méndez-Gallego (IAA-CSIC)</a:t>
            </a:r>
            <a:br>
              <a:rPr lang="en-GB" dirty="0">
                <a:solidFill>
                  <a:schemeClr val="bg1"/>
                </a:solidFill>
              </a:rPr>
            </a:br>
            <a:r>
              <a:rPr lang="en-GB" dirty="0">
                <a:solidFill>
                  <a:schemeClr val="bg1"/>
                </a:solidFill>
              </a:rPr>
              <a:t>Denise Sammartino (IAA-CSIC)</a:t>
            </a:r>
            <a:br>
              <a:rPr lang="en-GB" dirty="0">
                <a:solidFill>
                  <a:schemeClr val="bg1"/>
                </a:solidFill>
              </a:rPr>
            </a:br>
            <a:r>
              <a:rPr lang="en-GB" dirty="0" err="1">
                <a:solidFill>
                  <a:schemeClr val="bg1"/>
                </a:solidFill>
              </a:rPr>
              <a:t>Wenjuan</a:t>
            </a:r>
            <a:r>
              <a:rPr lang="en-GB" dirty="0">
                <a:solidFill>
                  <a:schemeClr val="bg1"/>
                </a:solidFill>
              </a:rPr>
              <a:t> Zhong (DESY </a:t>
            </a:r>
            <a:r>
              <a:rPr lang="en-GB" dirty="0" err="1">
                <a:solidFill>
                  <a:schemeClr val="bg1"/>
                </a:solidFill>
              </a:rPr>
              <a:t>Zeuthen</a:t>
            </a:r>
            <a:r>
              <a:rPr lang="en-GB" dirty="0">
                <a:solidFill>
                  <a:schemeClr val="bg1"/>
                </a:solidFill>
              </a:rPr>
              <a:t>)</a:t>
            </a:r>
          </a:p>
        </p:txBody>
      </p:sp>
      <p:pic>
        <p:nvPicPr>
          <p:cNvPr id="9" name="Picture 8">
            <a:extLst>
              <a:ext uri="{FF2B5EF4-FFF2-40B4-BE49-F238E27FC236}">
                <a16:creationId xmlns:a16="http://schemas.microsoft.com/office/drawing/2014/main" id="{86431D28-ABEB-EE3E-34F3-D6B9ED8D53B4}"/>
              </a:ext>
            </a:extLst>
          </p:cNvPr>
          <p:cNvPicPr>
            <a:picLocks noChangeAspect="1"/>
          </p:cNvPicPr>
          <p:nvPr/>
        </p:nvPicPr>
        <p:blipFill>
          <a:blip r:embed="rId5"/>
          <a:stretch>
            <a:fillRect/>
          </a:stretch>
        </p:blipFill>
        <p:spPr>
          <a:xfrm>
            <a:off x="6790148" y="1488567"/>
            <a:ext cx="5194791" cy="3880866"/>
          </a:xfrm>
          <a:prstGeom prst="rect">
            <a:avLst/>
          </a:prstGeom>
        </p:spPr>
      </p:pic>
      <p:sp>
        <p:nvSpPr>
          <p:cNvPr id="10" name="TextBox 9">
            <a:extLst>
              <a:ext uri="{FF2B5EF4-FFF2-40B4-BE49-F238E27FC236}">
                <a16:creationId xmlns:a16="http://schemas.microsoft.com/office/drawing/2014/main" id="{22DD1A3D-099E-0049-8FF3-A72F714CFFEF}"/>
              </a:ext>
            </a:extLst>
          </p:cNvPr>
          <p:cNvSpPr txBox="1"/>
          <p:nvPr/>
        </p:nvSpPr>
        <p:spPr>
          <a:xfrm>
            <a:off x="6229349" y="6306234"/>
            <a:ext cx="5622052" cy="646331"/>
          </a:xfrm>
          <a:prstGeom prst="rect">
            <a:avLst/>
          </a:prstGeom>
          <a:noFill/>
          <a:ln w="38100">
            <a:solidFill>
              <a:schemeClr val="accent1"/>
            </a:solidFill>
          </a:ln>
        </p:spPr>
        <p:txBody>
          <a:bodyPr wrap="none" rtlCol="0">
            <a:spAutoFit/>
          </a:bodyPr>
          <a:lstStyle/>
          <a:p>
            <a:r>
              <a:rPr lang="en-DE" sz="3600" dirty="0">
                <a:solidFill>
                  <a:schemeClr val="bg1"/>
                </a:solidFill>
              </a:rPr>
              <a:t>Look for .HONEST_NAME</a:t>
            </a:r>
          </a:p>
        </p:txBody>
      </p:sp>
    </p:spTree>
    <p:extLst>
      <p:ext uri="{BB962C8B-B14F-4D97-AF65-F5344CB8AC3E}">
        <p14:creationId xmlns:p14="http://schemas.microsoft.com/office/powerpoint/2010/main" val="423640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2"/>
          <p:cNvSpPr>
            <a:spLocks noGrp="1"/>
          </p:cNvSpPr>
          <p:nvPr>
            <p:ph/>
          </p:nvPr>
        </p:nvSpPr>
        <p:spPr>
          <a:xfrm>
            <a:off x="2358401" y="5006915"/>
            <a:ext cx="7495310" cy="811993"/>
          </a:xfrm>
          <a:prstGeom prst="rect">
            <a:avLst/>
          </a:prstGeom>
          <a:noFill/>
          <a:ln w="0">
            <a:noFill/>
          </a:ln>
        </p:spPr>
        <p:txBody>
          <a:bodyPr lIns="0" tIns="0" rIns="0" bIns="0" anchor="t">
            <a:noAutofit/>
          </a:bodyPr>
          <a:lstStyle/>
          <a:p>
            <a:pPr marL="0" indent="0" algn="ctr" defTabSz="914400">
              <a:lnSpc>
                <a:spcPct val="110000"/>
              </a:lnSpc>
              <a:spcAft>
                <a:spcPts val="1199"/>
              </a:spcAft>
              <a:buClr>
                <a:srgbClr val="000000"/>
              </a:buClr>
              <a:buNone/>
              <a:tabLst>
                <a:tab pos="361800" algn="l"/>
              </a:tabLst>
            </a:pPr>
            <a:r>
              <a:rPr lang="en-US" sz="1800" b="0" strike="noStrike" spc="-1" dirty="0">
                <a:solidFill>
                  <a:schemeClr val="dk1"/>
                </a:solidFill>
                <a:latin typeface="Arial"/>
              </a:rPr>
              <a:t>Pulsars are brightest Galactic sources at 1 GeV and the most numerous Galactic source population </a:t>
            </a:r>
            <a:endParaRPr lang="en-US" sz="1800" b="0" strike="noStrike" spc="-1" dirty="0">
              <a:solidFill>
                <a:srgbClr val="000000"/>
              </a:solidFill>
              <a:latin typeface="Calibri"/>
            </a:endParaRPr>
          </a:p>
        </p:txBody>
      </p:sp>
      <p:pic>
        <p:nvPicPr>
          <p:cNvPr id="2" name="Picture 9">
            <a:extLst>
              <a:ext uri="{FF2B5EF4-FFF2-40B4-BE49-F238E27FC236}">
                <a16:creationId xmlns:a16="http://schemas.microsoft.com/office/drawing/2014/main" id="{B2BDAB82-D285-676B-27C6-AD56C123EDDB}"/>
              </a:ext>
            </a:extLst>
          </p:cNvPr>
          <p:cNvPicPr/>
          <p:nvPr/>
        </p:nvPicPr>
        <p:blipFill>
          <a:blip r:embed="rId3"/>
          <a:stretch/>
        </p:blipFill>
        <p:spPr>
          <a:xfrm>
            <a:off x="2358401" y="664981"/>
            <a:ext cx="7270508" cy="3729124"/>
          </a:xfrm>
          <a:prstGeom prst="rect">
            <a:avLst/>
          </a:prstGeom>
          <a:ln w="0">
            <a:noFill/>
          </a:ln>
        </p:spPr>
      </p:pic>
      <p:pic>
        <p:nvPicPr>
          <p:cNvPr id="4" name="Picture 3">
            <a:extLst>
              <a:ext uri="{FF2B5EF4-FFF2-40B4-BE49-F238E27FC236}">
                <a16:creationId xmlns:a16="http://schemas.microsoft.com/office/drawing/2014/main" id="{6273680A-EFF9-AAF6-71C3-86CBD056961F}"/>
              </a:ext>
            </a:extLst>
          </p:cNvPr>
          <p:cNvPicPr>
            <a:picLocks noChangeAspect="1"/>
          </p:cNvPicPr>
          <p:nvPr/>
        </p:nvPicPr>
        <p:blipFill>
          <a:blip r:embed="rId4"/>
          <a:stretch>
            <a:fillRect/>
          </a:stretch>
        </p:blipFill>
        <p:spPr>
          <a:xfrm>
            <a:off x="2358401" y="467549"/>
            <a:ext cx="7270508" cy="4123988"/>
          </a:xfrm>
          <a:prstGeom prst="rect">
            <a:avLst/>
          </a:prstGeom>
        </p:spPr>
      </p:pic>
      <p:sp>
        <p:nvSpPr>
          <p:cNvPr id="3" name="TextBox 12">
            <a:extLst>
              <a:ext uri="{FF2B5EF4-FFF2-40B4-BE49-F238E27FC236}">
                <a16:creationId xmlns:a16="http://schemas.microsoft.com/office/drawing/2014/main" id="{E1F84F3C-D97D-9654-7308-81E7ECCB9AD0}"/>
              </a:ext>
            </a:extLst>
          </p:cNvPr>
          <p:cNvSpPr/>
          <p:nvPr/>
        </p:nvSpPr>
        <p:spPr>
          <a:xfrm>
            <a:off x="9041559" y="496431"/>
            <a:ext cx="2498482" cy="337100"/>
          </a:xfrm>
          <a:prstGeom prst="rect">
            <a:avLst/>
          </a:prstGeom>
          <a:noFill/>
          <a:ln w="0">
            <a:solidFill>
              <a:schemeClr val="accent1"/>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1600" b="0" strike="noStrike" spc="-1" dirty="0">
                <a:solidFill>
                  <a:schemeClr val="dk1"/>
                </a:solidFill>
                <a:latin typeface="Arial"/>
              </a:rPr>
              <a:t>Gamma-</a:t>
            </a:r>
            <a:r>
              <a:rPr lang="de-DE" sz="1600" b="0" strike="noStrike" spc="-1" dirty="0" err="1">
                <a:solidFill>
                  <a:schemeClr val="dk1"/>
                </a:solidFill>
                <a:latin typeface="Arial"/>
              </a:rPr>
              <a:t>ray</a:t>
            </a:r>
            <a:r>
              <a:rPr lang="de-DE" sz="1600" b="0" strike="noStrike" spc="-1" dirty="0">
                <a:solidFill>
                  <a:schemeClr val="dk1"/>
                </a:solidFill>
                <a:latin typeface="Arial"/>
              </a:rPr>
              <a:t> </a:t>
            </a:r>
            <a:r>
              <a:rPr lang="de-DE" sz="1600" b="0" strike="noStrike" spc="-1" dirty="0" err="1">
                <a:solidFill>
                  <a:schemeClr val="dk1"/>
                </a:solidFill>
                <a:latin typeface="Arial"/>
              </a:rPr>
              <a:t>sky</a:t>
            </a:r>
            <a:r>
              <a:rPr lang="de-DE" sz="1600" b="0" strike="noStrike" spc="-1" dirty="0">
                <a:solidFill>
                  <a:schemeClr val="dk1"/>
                </a:solidFill>
                <a:latin typeface="Arial"/>
              </a:rPr>
              <a:t> at 1 </a:t>
            </a:r>
            <a:r>
              <a:rPr lang="de-DE" sz="1600" b="0" strike="noStrike" spc="-1" dirty="0" err="1">
                <a:solidFill>
                  <a:schemeClr val="dk1"/>
                </a:solidFill>
                <a:latin typeface="Arial"/>
              </a:rPr>
              <a:t>GeV</a:t>
            </a:r>
            <a:endParaRPr lang="en-US" sz="1600" b="0" strike="noStrike" spc="-1" dirty="0">
              <a:solidFill>
                <a:srgbClr val="000000"/>
              </a:solidFill>
              <a:latin typeface="Calibri"/>
            </a:endParaRPr>
          </a:p>
        </p:txBody>
      </p:sp>
      <p:sp>
        <p:nvSpPr>
          <p:cNvPr id="5" name="TextBox 4">
            <a:extLst>
              <a:ext uri="{FF2B5EF4-FFF2-40B4-BE49-F238E27FC236}">
                <a16:creationId xmlns:a16="http://schemas.microsoft.com/office/drawing/2014/main" id="{BA032AA1-34D2-9152-64F2-6E28C71F8420}"/>
              </a:ext>
            </a:extLst>
          </p:cNvPr>
          <p:cNvSpPr txBox="1"/>
          <p:nvPr/>
        </p:nvSpPr>
        <p:spPr>
          <a:xfrm>
            <a:off x="8314786" y="221328"/>
            <a:ext cx="6096000" cy="246221"/>
          </a:xfrm>
          <a:prstGeom prst="rect">
            <a:avLst/>
          </a:prstGeom>
          <a:noFill/>
        </p:spPr>
        <p:txBody>
          <a:bodyPr wrap="square">
            <a:spAutoFit/>
          </a:bodyPr>
          <a:lstStyle/>
          <a:p>
            <a:r>
              <a:rPr lang="en-GB" sz="1000" dirty="0">
                <a:solidFill>
                  <a:schemeClr val="bg2"/>
                </a:solidFill>
              </a:rPr>
              <a:t>Image credit: the International Fermi LAT Collaboration.</a:t>
            </a:r>
            <a:endParaRPr lang="en-ES" sz="1000" dirty="0">
              <a:solidFill>
                <a:schemeClr val="bg2"/>
              </a:solidFill>
            </a:endParaRPr>
          </a:p>
        </p:txBody>
      </p:sp>
      <p:sp>
        <p:nvSpPr>
          <p:cNvPr id="6" name="PlaceHolder 1">
            <a:extLst>
              <a:ext uri="{FF2B5EF4-FFF2-40B4-BE49-F238E27FC236}">
                <a16:creationId xmlns:a16="http://schemas.microsoft.com/office/drawing/2014/main" id="{E050EF74-448A-A6C8-C162-B6281C56D452}"/>
              </a:ext>
            </a:extLst>
          </p:cNvPr>
          <p:cNvSpPr txBox="1">
            <a:spLocks/>
          </p:cNvSpPr>
          <p:nvPr/>
        </p:nvSpPr>
        <p:spPr>
          <a:xfrm>
            <a:off x="418416" y="221328"/>
            <a:ext cx="11375280" cy="45036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en-US" sz="3000" b="1" spc="-1" dirty="0">
                <a:solidFill>
                  <a:schemeClr val="accent1"/>
                </a:solidFill>
                <a:latin typeface="Arial"/>
              </a:rPr>
              <a:t>The Fermi LAT Legacy		</a:t>
            </a:r>
            <a:endParaRPr lang="en-US" sz="3000" spc="-1" dirty="0">
              <a:solidFill>
                <a:srgbClr val="000000"/>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5C9B7CC-3F95-F367-4F14-CDCD2CE70FEE}"/>
              </a:ext>
            </a:extLst>
          </p:cNvPr>
          <p:cNvGrpSpPr/>
          <p:nvPr/>
        </p:nvGrpSpPr>
        <p:grpSpPr>
          <a:xfrm>
            <a:off x="0" y="92058"/>
            <a:ext cx="10549963" cy="7912472"/>
            <a:chOff x="221226" y="0"/>
            <a:chExt cx="10549963" cy="7912472"/>
          </a:xfrm>
        </p:grpSpPr>
        <p:pic>
          <p:nvPicPr>
            <p:cNvPr id="6" name="Picture 5">
              <a:extLst>
                <a:ext uri="{FF2B5EF4-FFF2-40B4-BE49-F238E27FC236}">
                  <a16:creationId xmlns:a16="http://schemas.microsoft.com/office/drawing/2014/main" id="{80478F28-F856-AB78-9119-28B865A1A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6" y="0"/>
              <a:ext cx="10549963" cy="7912472"/>
            </a:xfrm>
            <a:prstGeom prst="rect">
              <a:avLst/>
            </a:prstGeom>
          </p:spPr>
        </p:pic>
        <p:grpSp>
          <p:nvGrpSpPr>
            <p:cNvPr id="22" name="Group 21">
              <a:extLst>
                <a:ext uri="{FF2B5EF4-FFF2-40B4-BE49-F238E27FC236}">
                  <a16:creationId xmlns:a16="http://schemas.microsoft.com/office/drawing/2014/main" id="{4D69ECF2-E22B-4DD4-ED62-3853B2E5984A}"/>
                </a:ext>
              </a:extLst>
            </p:cNvPr>
            <p:cNvGrpSpPr/>
            <p:nvPr/>
          </p:nvGrpSpPr>
          <p:grpSpPr>
            <a:xfrm>
              <a:off x="2692687" y="2179618"/>
              <a:ext cx="5953744" cy="4000579"/>
              <a:chOff x="2692687" y="2179618"/>
              <a:chExt cx="5953744" cy="4000579"/>
            </a:xfrm>
          </p:grpSpPr>
          <p:sp>
            <p:nvSpPr>
              <p:cNvPr id="7" name="TextBox 6">
                <a:extLst>
                  <a:ext uri="{FF2B5EF4-FFF2-40B4-BE49-F238E27FC236}">
                    <a16:creationId xmlns:a16="http://schemas.microsoft.com/office/drawing/2014/main" id="{7AEDAC62-6D51-19F3-F3C1-4B04B8872F41}"/>
                  </a:ext>
                </a:extLst>
              </p:cNvPr>
              <p:cNvSpPr txBox="1"/>
              <p:nvPr/>
            </p:nvSpPr>
            <p:spPr>
              <a:xfrm rot="16200000">
                <a:off x="2344995" y="2711976"/>
                <a:ext cx="1064715" cy="369332"/>
              </a:xfrm>
              <a:prstGeom prst="rect">
                <a:avLst/>
              </a:prstGeom>
              <a:noFill/>
            </p:spPr>
            <p:txBody>
              <a:bodyPr wrap="none" rtlCol="0">
                <a:spAutoFit/>
              </a:bodyPr>
              <a:lstStyle/>
              <a:p>
                <a:r>
                  <a:rPr lang="en-ES" dirty="0"/>
                  <a:t>E</a:t>
                </a:r>
                <a:r>
                  <a:rPr lang="en-ES" baseline="30000" dirty="0"/>
                  <a:t>2</a:t>
                </a:r>
                <a:r>
                  <a:rPr lang="en-ES" dirty="0"/>
                  <a:t>dN/dE</a:t>
                </a:r>
              </a:p>
            </p:txBody>
          </p:sp>
          <p:sp>
            <p:nvSpPr>
              <p:cNvPr id="8" name="TextBox 7">
                <a:extLst>
                  <a:ext uri="{FF2B5EF4-FFF2-40B4-BE49-F238E27FC236}">
                    <a16:creationId xmlns:a16="http://schemas.microsoft.com/office/drawing/2014/main" id="{76CCD88C-8852-AF25-EFFC-B681054895F7}"/>
                  </a:ext>
                </a:extLst>
              </p:cNvPr>
              <p:cNvSpPr txBox="1"/>
              <p:nvPr/>
            </p:nvSpPr>
            <p:spPr>
              <a:xfrm>
                <a:off x="7730796" y="5700563"/>
                <a:ext cx="915635" cy="369332"/>
              </a:xfrm>
              <a:prstGeom prst="rect">
                <a:avLst/>
              </a:prstGeom>
              <a:noFill/>
            </p:spPr>
            <p:txBody>
              <a:bodyPr wrap="none" rtlCol="0">
                <a:spAutoFit/>
              </a:bodyPr>
              <a:lstStyle/>
              <a:p>
                <a:r>
                  <a:rPr lang="en-ES" dirty="0"/>
                  <a:t>Energy</a:t>
                </a:r>
              </a:p>
            </p:txBody>
          </p:sp>
          <p:sp>
            <p:nvSpPr>
              <p:cNvPr id="9" name="TextBox 8">
                <a:extLst>
                  <a:ext uri="{FF2B5EF4-FFF2-40B4-BE49-F238E27FC236}">
                    <a16:creationId xmlns:a16="http://schemas.microsoft.com/office/drawing/2014/main" id="{D476DB48-3260-3571-1537-75535BC6E0DE}"/>
                  </a:ext>
                </a:extLst>
              </p:cNvPr>
              <p:cNvSpPr txBox="1"/>
              <p:nvPr/>
            </p:nvSpPr>
            <p:spPr>
              <a:xfrm>
                <a:off x="5232045" y="5700563"/>
                <a:ext cx="678425" cy="369332"/>
              </a:xfrm>
              <a:prstGeom prst="rect">
                <a:avLst/>
              </a:prstGeom>
              <a:noFill/>
            </p:spPr>
            <p:txBody>
              <a:bodyPr wrap="square" rtlCol="0">
                <a:spAutoFit/>
              </a:bodyPr>
              <a:lstStyle/>
              <a:p>
                <a:r>
                  <a:rPr lang="en-ES" dirty="0"/>
                  <a:t>E</a:t>
                </a:r>
                <a:r>
                  <a:rPr lang="en-ES" baseline="-25000" dirty="0"/>
                  <a:t>o</a:t>
                </a:r>
              </a:p>
            </p:txBody>
          </p:sp>
          <p:cxnSp>
            <p:nvCxnSpPr>
              <p:cNvPr id="11" name="Straight Arrow Connector 10">
                <a:extLst>
                  <a:ext uri="{FF2B5EF4-FFF2-40B4-BE49-F238E27FC236}">
                    <a16:creationId xmlns:a16="http://schemas.microsoft.com/office/drawing/2014/main" id="{2E686C59-B891-1F09-88AD-8800F8434F79}"/>
                  </a:ext>
                </a:extLst>
              </p:cNvPr>
              <p:cNvCxnSpPr/>
              <p:nvPr/>
            </p:nvCxnSpPr>
            <p:spPr>
              <a:xfrm flipH="1">
                <a:off x="4301587" y="6180197"/>
                <a:ext cx="1194620" cy="0"/>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6970E5C-7841-285B-0DAF-323CE4C73C6F}"/>
                  </a:ext>
                </a:extLst>
              </p:cNvPr>
              <p:cNvSpPr txBox="1"/>
              <p:nvPr/>
            </p:nvSpPr>
            <p:spPr>
              <a:xfrm>
                <a:off x="5833096" y="2179618"/>
                <a:ext cx="1838708" cy="400110"/>
              </a:xfrm>
              <a:prstGeom prst="rect">
                <a:avLst/>
              </a:prstGeom>
              <a:noFill/>
            </p:spPr>
            <p:txBody>
              <a:bodyPr wrap="none" rtlCol="0">
                <a:spAutoFit/>
              </a:bodyPr>
              <a:lstStyle/>
              <a:p>
                <a:r>
                  <a:rPr lang="en-GB" sz="2000" dirty="0">
                    <a:solidFill>
                      <a:srgbClr val="8A89E6"/>
                    </a:solidFill>
                    <a:effectLst/>
                    <a:latin typeface="Helvetica" pitchFamily="2" charset="0"/>
                  </a:rPr>
                  <a:t>High</a:t>
                </a:r>
                <a:r>
                  <a:rPr lang="en-GB" sz="2000" b="0" strike="noStrike" spc="-1" dirty="0">
                    <a:solidFill>
                      <a:srgbClr val="8A89E6"/>
                    </a:solidFill>
                    <a:latin typeface="Helvetica Neue"/>
                  </a:rPr>
                  <a:t> </a:t>
                </a:r>
                <a:r>
                  <a:rPr lang="en-GB" sz="2000" b="0" strike="noStrike" spc="-1" dirty="0" err="1">
                    <a:solidFill>
                      <a:srgbClr val="8A89E6"/>
                    </a:solidFill>
                    <a:latin typeface="Helvetica Neue"/>
                  </a:rPr>
                  <a:t>Ė</a:t>
                </a:r>
                <a:r>
                  <a:rPr lang="en-GB" sz="2000" dirty="0">
                    <a:solidFill>
                      <a:srgbClr val="8A89E6"/>
                    </a:solidFill>
                    <a:effectLst/>
                    <a:latin typeface="Helvetica" pitchFamily="2" charset="0"/>
                  </a:rPr>
                  <a:t> pulsars</a:t>
                </a:r>
                <a:endParaRPr lang="en-ES" sz="2000" dirty="0">
                  <a:solidFill>
                    <a:srgbClr val="8A89E6"/>
                  </a:solidFill>
                </a:endParaRPr>
              </a:p>
            </p:txBody>
          </p:sp>
          <p:cxnSp>
            <p:nvCxnSpPr>
              <p:cNvPr id="13" name="Straight Arrow Connector 12">
                <a:extLst>
                  <a:ext uri="{FF2B5EF4-FFF2-40B4-BE49-F238E27FC236}">
                    <a16:creationId xmlns:a16="http://schemas.microsoft.com/office/drawing/2014/main" id="{32D29A2F-32FA-062D-C284-4D2198557E18}"/>
                  </a:ext>
                </a:extLst>
              </p:cNvPr>
              <p:cNvCxnSpPr>
                <a:cxnSpLocks/>
              </p:cNvCxnSpPr>
              <p:nvPr/>
            </p:nvCxnSpPr>
            <p:spPr>
              <a:xfrm flipH="1" flipV="1">
                <a:off x="3819833" y="3154649"/>
                <a:ext cx="265471" cy="274351"/>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901A7DB-2E9B-E39B-BBAA-FFF80D83167D}"/>
                  </a:ext>
                </a:extLst>
              </p:cNvPr>
              <p:cNvCxnSpPr>
                <a:cxnSpLocks/>
              </p:cNvCxnSpPr>
              <p:nvPr/>
            </p:nvCxnSpPr>
            <p:spPr>
              <a:xfrm>
                <a:off x="6793424" y="3291824"/>
                <a:ext cx="634822" cy="1059594"/>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BDA0581A-9A25-79D6-9D76-7A2735B8B7B8}"/>
              </a:ext>
            </a:extLst>
          </p:cNvPr>
          <p:cNvSpPr txBox="1"/>
          <p:nvPr/>
        </p:nvSpPr>
        <p:spPr>
          <a:xfrm>
            <a:off x="3021934" y="2447529"/>
            <a:ext cx="6769510" cy="369332"/>
          </a:xfrm>
          <a:prstGeom prst="rect">
            <a:avLst/>
          </a:prstGeom>
          <a:noFill/>
        </p:spPr>
        <p:txBody>
          <a:bodyPr wrap="square">
            <a:spAutoFit/>
          </a:bodyPr>
          <a:lstStyle/>
          <a:p>
            <a:r>
              <a:rPr lang="en-GB" dirty="0">
                <a:solidFill>
                  <a:schemeClr val="tx2"/>
                </a:solidFill>
                <a:latin typeface="Helvetica" pitchFamily="2" charset="0"/>
              </a:rPr>
              <a:t>B</a:t>
            </a:r>
            <a:r>
              <a:rPr lang="en-GB" dirty="0">
                <a:solidFill>
                  <a:schemeClr val="tx2"/>
                </a:solidFill>
                <a:effectLst/>
                <a:latin typeface="Helvetica" pitchFamily="2" charset="0"/>
              </a:rPr>
              <a:t>road peaks</a:t>
            </a:r>
            <a:endParaRPr lang="en-ES" dirty="0">
              <a:solidFill>
                <a:schemeClr val="tx2"/>
              </a:solidFill>
            </a:endParaRPr>
          </a:p>
        </p:txBody>
      </p:sp>
      <p:sp>
        <p:nvSpPr>
          <p:cNvPr id="32" name="TextBox 31">
            <a:extLst>
              <a:ext uri="{FF2B5EF4-FFF2-40B4-BE49-F238E27FC236}">
                <a16:creationId xmlns:a16="http://schemas.microsoft.com/office/drawing/2014/main" id="{E0BB9693-265D-A8EF-2C0D-A5E0CCFA8276}"/>
              </a:ext>
            </a:extLst>
          </p:cNvPr>
          <p:cNvSpPr txBox="1"/>
          <p:nvPr/>
        </p:nvSpPr>
        <p:spPr>
          <a:xfrm rot="3599422">
            <a:off x="5065410" y="5700563"/>
            <a:ext cx="6577780" cy="369332"/>
          </a:xfrm>
          <a:prstGeom prst="rect">
            <a:avLst/>
          </a:prstGeom>
          <a:noFill/>
        </p:spPr>
        <p:txBody>
          <a:bodyPr wrap="square">
            <a:spAutoFit/>
          </a:bodyPr>
          <a:lstStyle/>
          <a:p>
            <a:r>
              <a:rPr lang="en-GB" dirty="0">
                <a:solidFill>
                  <a:schemeClr val="tx2"/>
                </a:solidFill>
                <a:latin typeface="Helvetica" pitchFamily="2" charset="0"/>
              </a:rPr>
              <a:t>Slow </a:t>
            </a:r>
            <a:r>
              <a:rPr lang="en-GB" dirty="0">
                <a:solidFill>
                  <a:schemeClr val="tx2"/>
                </a:solidFill>
                <a:effectLst/>
                <a:latin typeface="Helvetica" pitchFamily="2" charset="0"/>
              </a:rPr>
              <a:t>decaying </a:t>
            </a:r>
            <a:endParaRPr lang="en-ES" dirty="0">
              <a:solidFill>
                <a:schemeClr val="tx2"/>
              </a:solidFill>
            </a:endParaRPr>
          </a:p>
        </p:txBody>
      </p:sp>
      <p:sp>
        <p:nvSpPr>
          <p:cNvPr id="33" name="TextBox 32">
            <a:extLst>
              <a:ext uri="{FF2B5EF4-FFF2-40B4-BE49-F238E27FC236}">
                <a16:creationId xmlns:a16="http://schemas.microsoft.com/office/drawing/2014/main" id="{2DE9F982-14A3-FBBB-A3C0-AAFC56A72022}"/>
              </a:ext>
            </a:extLst>
          </p:cNvPr>
          <p:cNvSpPr txBox="1"/>
          <p:nvPr/>
        </p:nvSpPr>
        <p:spPr>
          <a:xfrm>
            <a:off x="3652867" y="6357956"/>
            <a:ext cx="6769510" cy="369332"/>
          </a:xfrm>
          <a:prstGeom prst="rect">
            <a:avLst/>
          </a:prstGeom>
          <a:noFill/>
        </p:spPr>
        <p:txBody>
          <a:bodyPr wrap="square">
            <a:spAutoFit/>
          </a:bodyPr>
          <a:lstStyle/>
          <a:p>
            <a:r>
              <a:rPr lang="en-GB" dirty="0">
                <a:solidFill>
                  <a:schemeClr val="tx2"/>
                </a:solidFill>
                <a:latin typeface="Helvetica" pitchFamily="2" charset="0"/>
              </a:rPr>
              <a:t>Peak at lower energies</a:t>
            </a:r>
            <a:endParaRPr lang="en-ES" dirty="0">
              <a:solidFill>
                <a:schemeClr val="tx2"/>
              </a:solidFill>
            </a:endParaRPr>
          </a:p>
        </p:txBody>
      </p:sp>
      <p:sp>
        <p:nvSpPr>
          <p:cNvPr id="5" name="PlaceHolder 1">
            <a:extLst>
              <a:ext uri="{FF2B5EF4-FFF2-40B4-BE49-F238E27FC236}">
                <a16:creationId xmlns:a16="http://schemas.microsoft.com/office/drawing/2014/main" id="{0DB6D15F-3EAB-F9CA-01DD-6EB382EE0EB0}"/>
              </a:ext>
            </a:extLst>
          </p:cNvPr>
          <p:cNvSpPr txBox="1">
            <a:spLocks/>
          </p:cNvSpPr>
          <p:nvPr/>
        </p:nvSpPr>
        <p:spPr>
          <a:xfrm>
            <a:off x="418416" y="221328"/>
            <a:ext cx="11375280" cy="45036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0" algn="l"/>
              </a:tabLst>
            </a:pPr>
            <a:r>
              <a:rPr lang="en-US" sz="3000" b="1" spc="-1" dirty="0">
                <a:solidFill>
                  <a:schemeClr val="accent1"/>
                </a:solidFill>
                <a:latin typeface="Arial"/>
              </a:rPr>
              <a:t>The Fermi LAT Legacy		</a:t>
            </a:r>
            <a:endParaRPr lang="en-US" sz="3000" spc="-1" dirty="0">
              <a:solidFill>
                <a:srgbClr val="000000"/>
              </a:solidFill>
              <a:latin typeface="Calibri"/>
            </a:endParaRPr>
          </a:p>
        </p:txBody>
      </p:sp>
    </p:spTree>
    <p:extLst>
      <p:ext uri="{BB962C8B-B14F-4D97-AF65-F5344CB8AC3E}">
        <p14:creationId xmlns:p14="http://schemas.microsoft.com/office/powerpoint/2010/main" val="1977613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5C9B7CC-3F95-F367-4F14-CDCD2CE70FEE}"/>
              </a:ext>
            </a:extLst>
          </p:cNvPr>
          <p:cNvGrpSpPr/>
          <p:nvPr/>
        </p:nvGrpSpPr>
        <p:grpSpPr>
          <a:xfrm>
            <a:off x="-70904" y="0"/>
            <a:ext cx="10549963" cy="7912472"/>
            <a:chOff x="221226" y="0"/>
            <a:chExt cx="10549963" cy="7912472"/>
          </a:xfrm>
        </p:grpSpPr>
        <p:pic>
          <p:nvPicPr>
            <p:cNvPr id="6" name="Picture 5">
              <a:extLst>
                <a:ext uri="{FF2B5EF4-FFF2-40B4-BE49-F238E27FC236}">
                  <a16:creationId xmlns:a16="http://schemas.microsoft.com/office/drawing/2014/main" id="{80478F28-F856-AB78-9119-28B865A1A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6" y="0"/>
              <a:ext cx="10549963" cy="7912472"/>
            </a:xfrm>
            <a:prstGeom prst="rect">
              <a:avLst/>
            </a:prstGeom>
          </p:spPr>
        </p:pic>
        <p:grpSp>
          <p:nvGrpSpPr>
            <p:cNvPr id="22" name="Group 21">
              <a:extLst>
                <a:ext uri="{FF2B5EF4-FFF2-40B4-BE49-F238E27FC236}">
                  <a16:creationId xmlns:a16="http://schemas.microsoft.com/office/drawing/2014/main" id="{4D69ECF2-E22B-4DD4-ED62-3853B2E5984A}"/>
                </a:ext>
              </a:extLst>
            </p:cNvPr>
            <p:cNvGrpSpPr/>
            <p:nvPr/>
          </p:nvGrpSpPr>
          <p:grpSpPr>
            <a:xfrm>
              <a:off x="2692687" y="2179618"/>
              <a:ext cx="5953744" cy="4000579"/>
              <a:chOff x="2692687" y="2179618"/>
              <a:chExt cx="5953744" cy="4000579"/>
            </a:xfrm>
          </p:grpSpPr>
          <p:sp>
            <p:nvSpPr>
              <p:cNvPr id="7" name="TextBox 6">
                <a:extLst>
                  <a:ext uri="{FF2B5EF4-FFF2-40B4-BE49-F238E27FC236}">
                    <a16:creationId xmlns:a16="http://schemas.microsoft.com/office/drawing/2014/main" id="{7AEDAC62-6D51-19F3-F3C1-4B04B8872F41}"/>
                  </a:ext>
                </a:extLst>
              </p:cNvPr>
              <p:cNvSpPr txBox="1"/>
              <p:nvPr/>
            </p:nvSpPr>
            <p:spPr>
              <a:xfrm rot="16200000">
                <a:off x="2344995" y="2711976"/>
                <a:ext cx="1064715" cy="369332"/>
              </a:xfrm>
              <a:prstGeom prst="rect">
                <a:avLst/>
              </a:prstGeom>
              <a:noFill/>
            </p:spPr>
            <p:txBody>
              <a:bodyPr wrap="none" rtlCol="0">
                <a:spAutoFit/>
              </a:bodyPr>
              <a:lstStyle/>
              <a:p>
                <a:r>
                  <a:rPr lang="en-ES" dirty="0"/>
                  <a:t>E</a:t>
                </a:r>
                <a:r>
                  <a:rPr lang="en-ES" baseline="30000" dirty="0"/>
                  <a:t>2</a:t>
                </a:r>
                <a:r>
                  <a:rPr lang="en-ES" dirty="0"/>
                  <a:t>dN/dE</a:t>
                </a:r>
              </a:p>
            </p:txBody>
          </p:sp>
          <p:sp>
            <p:nvSpPr>
              <p:cNvPr id="8" name="TextBox 7">
                <a:extLst>
                  <a:ext uri="{FF2B5EF4-FFF2-40B4-BE49-F238E27FC236}">
                    <a16:creationId xmlns:a16="http://schemas.microsoft.com/office/drawing/2014/main" id="{76CCD88C-8852-AF25-EFFC-B681054895F7}"/>
                  </a:ext>
                </a:extLst>
              </p:cNvPr>
              <p:cNvSpPr txBox="1"/>
              <p:nvPr/>
            </p:nvSpPr>
            <p:spPr>
              <a:xfrm>
                <a:off x="7730796" y="5700563"/>
                <a:ext cx="915635" cy="369332"/>
              </a:xfrm>
              <a:prstGeom prst="rect">
                <a:avLst/>
              </a:prstGeom>
              <a:noFill/>
            </p:spPr>
            <p:txBody>
              <a:bodyPr wrap="none" rtlCol="0">
                <a:spAutoFit/>
              </a:bodyPr>
              <a:lstStyle/>
              <a:p>
                <a:r>
                  <a:rPr lang="en-ES" dirty="0"/>
                  <a:t>Energy</a:t>
                </a:r>
              </a:p>
            </p:txBody>
          </p:sp>
          <p:sp>
            <p:nvSpPr>
              <p:cNvPr id="9" name="TextBox 8">
                <a:extLst>
                  <a:ext uri="{FF2B5EF4-FFF2-40B4-BE49-F238E27FC236}">
                    <a16:creationId xmlns:a16="http://schemas.microsoft.com/office/drawing/2014/main" id="{D476DB48-3260-3571-1537-75535BC6E0DE}"/>
                  </a:ext>
                </a:extLst>
              </p:cNvPr>
              <p:cNvSpPr txBox="1"/>
              <p:nvPr/>
            </p:nvSpPr>
            <p:spPr>
              <a:xfrm>
                <a:off x="5232045" y="5700563"/>
                <a:ext cx="678425" cy="369332"/>
              </a:xfrm>
              <a:prstGeom prst="rect">
                <a:avLst/>
              </a:prstGeom>
              <a:noFill/>
            </p:spPr>
            <p:txBody>
              <a:bodyPr wrap="square" rtlCol="0">
                <a:spAutoFit/>
              </a:bodyPr>
              <a:lstStyle/>
              <a:p>
                <a:r>
                  <a:rPr lang="en-ES" dirty="0"/>
                  <a:t>E</a:t>
                </a:r>
                <a:r>
                  <a:rPr lang="en-ES" baseline="-25000" dirty="0"/>
                  <a:t>o</a:t>
                </a:r>
              </a:p>
            </p:txBody>
          </p:sp>
          <p:cxnSp>
            <p:nvCxnSpPr>
              <p:cNvPr id="11" name="Straight Arrow Connector 10">
                <a:extLst>
                  <a:ext uri="{FF2B5EF4-FFF2-40B4-BE49-F238E27FC236}">
                    <a16:creationId xmlns:a16="http://schemas.microsoft.com/office/drawing/2014/main" id="{2E686C59-B891-1F09-88AD-8800F8434F79}"/>
                  </a:ext>
                </a:extLst>
              </p:cNvPr>
              <p:cNvCxnSpPr/>
              <p:nvPr/>
            </p:nvCxnSpPr>
            <p:spPr>
              <a:xfrm flipH="1">
                <a:off x="4301587" y="6180197"/>
                <a:ext cx="1194620" cy="0"/>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6970E5C-7841-285B-0DAF-323CE4C73C6F}"/>
                  </a:ext>
                </a:extLst>
              </p:cNvPr>
              <p:cNvSpPr txBox="1"/>
              <p:nvPr/>
            </p:nvSpPr>
            <p:spPr>
              <a:xfrm>
                <a:off x="5833096" y="2179618"/>
                <a:ext cx="1838708" cy="400110"/>
              </a:xfrm>
              <a:prstGeom prst="rect">
                <a:avLst/>
              </a:prstGeom>
              <a:noFill/>
            </p:spPr>
            <p:txBody>
              <a:bodyPr wrap="none" rtlCol="0">
                <a:spAutoFit/>
              </a:bodyPr>
              <a:lstStyle/>
              <a:p>
                <a:r>
                  <a:rPr lang="en-GB" sz="2000" dirty="0">
                    <a:solidFill>
                      <a:srgbClr val="8A89E6"/>
                    </a:solidFill>
                    <a:effectLst/>
                    <a:latin typeface="Helvetica" pitchFamily="2" charset="0"/>
                  </a:rPr>
                  <a:t>High</a:t>
                </a:r>
                <a:r>
                  <a:rPr lang="en-GB" sz="2000" b="0" strike="noStrike" spc="-1" dirty="0">
                    <a:solidFill>
                      <a:srgbClr val="8A89E6"/>
                    </a:solidFill>
                    <a:latin typeface="Helvetica Neue"/>
                  </a:rPr>
                  <a:t> </a:t>
                </a:r>
                <a:r>
                  <a:rPr lang="en-GB" sz="2000" b="0" strike="noStrike" spc="-1" dirty="0" err="1">
                    <a:solidFill>
                      <a:srgbClr val="8A89E6"/>
                    </a:solidFill>
                    <a:latin typeface="Helvetica Neue"/>
                  </a:rPr>
                  <a:t>Ė</a:t>
                </a:r>
                <a:r>
                  <a:rPr lang="en-GB" sz="2000" dirty="0">
                    <a:solidFill>
                      <a:srgbClr val="8A89E6"/>
                    </a:solidFill>
                    <a:effectLst/>
                    <a:latin typeface="Helvetica" pitchFamily="2" charset="0"/>
                  </a:rPr>
                  <a:t> pulsars</a:t>
                </a:r>
                <a:endParaRPr lang="en-ES" sz="2000" dirty="0">
                  <a:solidFill>
                    <a:srgbClr val="8A89E6"/>
                  </a:solidFill>
                </a:endParaRPr>
              </a:p>
            </p:txBody>
          </p:sp>
          <p:cxnSp>
            <p:nvCxnSpPr>
              <p:cNvPr id="13" name="Straight Arrow Connector 12">
                <a:extLst>
                  <a:ext uri="{FF2B5EF4-FFF2-40B4-BE49-F238E27FC236}">
                    <a16:creationId xmlns:a16="http://schemas.microsoft.com/office/drawing/2014/main" id="{32D29A2F-32FA-062D-C284-4D2198557E18}"/>
                  </a:ext>
                </a:extLst>
              </p:cNvPr>
              <p:cNvCxnSpPr>
                <a:cxnSpLocks/>
              </p:cNvCxnSpPr>
              <p:nvPr/>
            </p:nvCxnSpPr>
            <p:spPr>
              <a:xfrm flipH="1" flipV="1">
                <a:off x="3819833" y="3154649"/>
                <a:ext cx="265471" cy="274351"/>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901A7DB-2E9B-E39B-BBAA-FFF80D83167D}"/>
                  </a:ext>
                </a:extLst>
              </p:cNvPr>
              <p:cNvCxnSpPr>
                <a:cxnSpLocks/>
              </p:cNvCxnSpPr>
              <p:nvPr/>
            </p:nvCxnSpPr>
            <p:spPr>
              <a:xfrm>
                <a:off x="6793424" y="3291824"/>
                <a:ext cx="634822" cy="1059594"/>
              </a:xfrm>
              <a:prstGeom prst="straightConnector1">
                <a:avLst/>
              </a:prstGeom>
              <a:ln w="50800">
                <a:solidFill>
                  <a:srgbClr val="8A89E6"/>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PlaceHolder 1">
            <a:extLst>
              <a:ext uri="{FF2B5EF4-FFF2-40B4-BE49-F238E27FC236}">
                <a16:creationId xmlns:a16="http://schemas.microsoft.com/office/drawing/2014/main" id="{C7F5EBBE-193A-BA8E-CFBC-D2AF8FED9383}"/>
              </a:ext>
            </a:extLst>
          </p:cNvPr>
          <p:cNvSpPr>
            <a:spLocks noGrp="1"/>
          </p:cNvSpPr>
          <p:nvPr>
            <p:ph type="title"/>
          </p:nvPr>
        </p:nvSpPr>
        <p:spPr>
          <a:xfrm>
            <a:off x="926365" y="613841"/>
            <a:ext cx="11375280" cy="450360"/>
          </a:xfrm>
          <a:prstGeom prst="rect">
            <a:avLst/>
          </a:prstGeom>
          <a:noFill/>
          <a:ln w="0">
            <a:noFill/>
          </a:ln>
        </p:spPr>
        <p:txBody>
          <a:bodyPr lIns="0" tIns="0" rIns="0" bIns="0" anchor="t">
            <a:noAutofit/>
          </a:bodyPr>
          <a:lstStyle/>
          <a:p>
            <a:pPr>
              <a:tabLst>
                <a:tab pos="0" algn="l"/>
              </a:tabLst>
            </a:pPr>
            <a:r>
              <a:rPr lang="en-US" sz="3000" b="1" strike="noStrike" spc="-1" dirty="0">
                <a:solidFill>
                  <a:schemeClr val="accent1"/>
                </a:solidFill>
                <a:latin typeface="Arial"/>
              </a:rPr>
              <a:t>The Spectrum in the GeV regime</a:t>
            </a:r>
            <a:endParaRPr lang="en-US" sz="3000" b="0" strike="noStrike" spc="-1" dirty="0">
              <a:solidFill>
                <a:srgbClr val="000000"/>
              </a:solidFill>
              <a:latin typeface="Calibri"/>
            </a:endParaRPr>
          </a:p>
        </p:txBody>
      </p:sp>
      <p:sp>
        <p:nvSpPr>
          <p:cNvPr id="28" name="TextBox 27">
            <a:extLst>
              <a:ext uri="{FF2B5EF4-FFF2-40B4-BE49-F238E27FC236}">
                <a16:creationId xmlns:a16="http://schemas.microsoft.com/office/drawing/2014/main" id="{BDA0581A-9A25-79D6-9D76-7A2735B8B7B8}"/>
              </a:ext>
            </a:extLst>
          </p:cNvPr>
          <p:cNvSpPr txBox="1"/>
          <p:nvPr/>
        </p:nvSpPr>
        <p:spPr>
          <a:xfrm>
            <a:off x="3021934" y="2447529"/>
            <a:ext cx="6769510" cy="369332"/>
          </a:xfrm>
          <a:prstGeom prst="rect">
            <a:avLst/>
          </a:prstGeom>
          <a:noFill/>
        </p:spPr>
        <p:txBody>
          <a:bodyPr wrap="square">
            <a:spAutoFit/>
          </a:bodyPr>
          <a:lstStyle/>
          <a:p>
            <a:r>
              <a:rPr lang="en-GB" dirty="0">
                <a:solidFill>
                  <a:schemeClr val="tx2"/>
                </a:solidFill>
                <a:latin typeface="Helvetica" pitchFamily="2" charset="0"/>
              </a:rPr>
              <a:t>B</a:t>
            </a:r>
            <a:r>
              <a:rPr lang="en-GB" dirty="0">
                <a:solidFill>
                  <a:schemeClr val="tx2"/>
                </a:solidFill>
                <a:effectLst/>
                <a:latin typeface="Helvetica" pitchFamily="2" charset="0"/>
              </a:rPr>
              <a:t>road peaks</a:t>
            </a:r>
            <a:endParaRPr lang="en-ES" dirty="0">
              <a:solidFill>
                <a:schemeClr val="tx2"/>
              </a:solidFill>
            </a:endParaRPr>
          </a:p>
        </p:txBody>
      </p:sp>
      <p:sp>
        <p:nvSpPr>
          <p:cNvPr id="32" name="TextBox 31">
            <a:extLst>
              <a:ext uri="{FF2B5EF4-FFF2-40B4-BE49-F238E27FC236}">
                <a16:creationId xmlns:a16="http://schemas.microsoft.com/office/drawing/2014/main" id="{E0BB9693-265D-A8EF-2C0D-A5E0CCFA8276}"/>
              </a:ext>
            </a:extLst>
          </p:cNvPr>
          <p:cNvSpPr txBox="1"/>
          <p:nvPr/>
        </p:nvSpPr>
        <p:spPr>
          <a:xfrm rot="3599422">
            <a:off x="5065410" y="5700563"/>
            <a:ext cx="6577780" cy="369332"/>
          </a:xfrm>
          <a:prstGeom prst="rect">
            <a:avLst/>
          </a:prstGeom>
          <a:noFill/>
        </p:spPr>
        <p:txBody>
          <a:bodyPr wrap="square">
            <a:spAutoFit/>
          </a:bodyPr>
          <a:lstStyle/>
          <a:p>
            <a:r>
              <a:rPr lang="en-GB" dirty="0">
                <a:solidFill>
                  <a:schemeClr val="tx2"/>
                </a:solidFill>
                <a:latin typeface="Helvetica" pitchFamily="2" charset="0"/>
              </a:rPr>
              <a:t>Slow </a:t>
            </a:r>
            <a:r>
              <a:rPr lang="en-GB" dirty="0">
                <a:solidFill>
                  <a:schemeClr val="tx2"/>
                </a:solidFill>
                <a:effectLst/>
                <a:latin typeface="Helvetica" pitchFamily="2" charset="0"/>
              </a:rPr>
              <a:t>decaying </a:t>
            </a:r>
            <a:endParaRPr lang="en-ES" dirty="0">
              <a:solidFill>
                <a:schemeClr val="tx2"/>
              </a:solidFill>
            </a:endParaRPr>
          </a:p>
        </p:txBody>
      </p:sp>
      <p:sp>
        <p:nvSpPr>
          <p:cNvPr id="33" name="TextBox 32">
            <a:extLst>
              <a:ext uri="{FF2B5EF4-FFF2-40B4-BE49-F238E27FC236}">
                <a16:creationId xmlns:a16="http://schemas.microsoft.com/office/drawing/2014/main" id="{2DE9F982-14A3-FBBB-A3C0-AAFC56A72022}"/>
              </a:ext>
            </a:extLst>
          </p:cNvPr>
          <p:cNvSpPr txBox="1"/>
          <p:nvPr/>
        </p:nvSpPr>
        <p:spPr>
          <a:xfrm>
            <a:off x="3652867" y="6357956"/>
            <a:ext cx="6769510" cy="369332"/>
          </a:xfrm>
          <a:prstGeom prst="rect">
            <a:avLst/>
          </a:prstGeom>
          <a:noFill/>
        </p:spPr>
        <p:txBody>
          <a:bodyPr wrap="square">
            <a:spAutoFit/>
          </a:bodyPr>
          <a:lstStyle/>
          <a:p>
            <a:r>
              <a:rPr lang="en-GB" dirty="0">
                <a:solidFill>
                  <a:schemeClr val="tx2"/>
                </a:solidFill>
                <a:latin typeface="Helvetica" pitchFamily="2" charset="0"/>
              </a:rPr>
              <a:t>Peak at lower energies</a:t>
            </a:r>
            <a:endParaRPr lang="en-ES" dirty="0">
              <a:solidFill>
                <a:schemeClr val="tx2"/>
              </a:solidFill>
            </a:endParaRPr>
          </a:p>
        </p:txBody>
      </p:sp>
      <p:sp>
        <p:nvSpPr>
          <p:cNvPr id="2" name="TextBox 25">
            <a:extLst>
              <a:ext uri="{FF2B5EF4-FFF2-40B4-BE49-F238E27FC236}">
                <a16:creationId xmlns:a16="http://schemas.microsoft.com/office/drawing/2014/main" id="{420C2F80-09CE-4045-8C2A-06D6B38B2C74}"/>
              </a:ext>
            </a:extLst>
          </p:cNvPr>
          <p:cNvSpPr/>
          <p:nvPr/>
        </p:nvSpPr>
        <p:spPr>
          <a:xfrm>
            <a:off x="9800725" y="1395917"/>
            <a:ext cx="609696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ES" sz="1100" b="0" strike="noStrike" spc="-1" dirty="0">
                <a:solidFill>
                  <a:schemeClr val="dk1">
                    <a:lumMod val="50000"/>
                    <a:lumOff val="50000"/>
                  </a:schemeClr>
                </a:solidFill>
                <a:latin typeface="Arial"/>
              </a:rPr>
              <a:t>3PC, LAT Collaboration 2023</a:t>
            </a:r>
            <a:endParaRPr lang="en-US" sz="1100" b="0" strike="noStrike" spc="-1" dirty="0">
              <a:solidFill>
                <a:srgbClr val="000000"/>
              </a:solidFill>
              <a:latin typeface="Calibri"/>
            </a:endParaRPr>
          </a:p>
        </p:txBody>
      </p:sp>
      <p:pic>
        <p:nvPicPr>
          <p:cNvPr id="3" name="Picture 2">
            <a:extLst>
              <a:ext uri="{FF2B5EF4-FFF2-40B4-BE49-F238E27FC236}">
                <a16:creationId xmlns:a16="http://schemas.microsoft.com/office/drawing/2014/main" id="{D45BE2DD-2C2B-6ADF-1097-C5EF683F60D4}"/>
              </a:ext>
            </a:extLst>
          </p:cNvPr>
          <p:cNvPicPr>
            <a:picLocks noChangeAspect="1"/>
          </p:cNvPicPr>
          <p:nvPr/>
        </p:nvPicPr>
        <p:blipFill>
          <a:blip r:embed="rId3"/>
          <a:stretch>
            <a:fillRect/>
          </a:stretch>
        </p:blipFill>
        <p:spPr>
          <a:xfrm>
            <a:off x="7736852" y="1742196"/>
            <a:ext cx="4127746" cy="282344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5" name="Picture 4">
            <a:extLst>
              <a:ext uri="{FF2B5EF4-FFF2-40B4-BE49-F238E27FC236}">
                <a16:creationId xmlns:a16="http://schemas.microsoft.com/office/drawing/2014/main" id="{098830E7-C2E2-D11E-D4A3-65C8EAFFCDEA}"/>
              </a:ext>
            </a:extLst>
          </p:cNvPr>
          <p:cNvPicPr>
            <a:picLocks noChangeAspect="1"/>
          </p:cNvPicPr>
          <p:nvPr/>
        </p:nvPicPr>
        <p:blipFill>
          <a:blip r:embed="rId4"/>
          <a:stretch>
            <a:fillRect/>
          </a:stretch>
        </p:blipFill>
        <p:spPr>
          <a:xfrm>
            <a:off x="1578311" y="2515144"/>
            <a:ext cx="4283540" cy="355103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sp>
        <p:nvSpPr>
          <p:cNvPr id="10" name="TextBox 21">
            <a:extLst>
              <a:ext uri="{FF2B5EF4-FFF2-40B4-BE49-F238E27FC236}">
                <a16:creationId xmlns:a16="http://schemas.microsoft.com/office/drawing/2014/main" id="{8C34E25E-DFA7-B306-A876-36E80480F223}"/>
              </a:ext>
            </a:extLst>
          </p:cNvPr>
          <p:cNvSpPr/>
          <p:nvPr/>
        </p:nvSpPr>
        <p:spPr>
          <a:xfrm rot="16200000">
            <a:off x="252611" y="3160620"/>
            <a:ext cx="1342525" cy="3371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0000" tIns="45000" rIns="90000" bIns="45000" anchor="t">
            <a:spAutoFit/>
          </a:bodyPr>
          <a:lstStyle/>
          <a:p>
            <a:pPr defTabSz="457200">
              <a:lnSpc>
                <a:spcPct val="100000"/>
              </a:lnSpc>
            </a:pPr>
            <a:r>
              <a:rPr lang="en-GB" sz="1600" b="0" strike="noStrike" spc="-1" dirty="0">
                <a:solidFill>
                  <a:srgbClr val="FF0000"/>
                </a:solidFill>
                <a:latin typeface="Arial"/>
              </a:rPr>
              <a:t>N</a:t>
            </a:r>
            <a:r>
              <a:rPr lang="en-ES" sz="1600" b="0" strike="noStrike" spc="-1" dirty="0">
                <a:solidFill>
                  <a:srgbClr val="FF0000"/>
                </a:solidFill>
                <a:latin typeface="Arial"/>
              </a:rPr>
              <a:t>arrow peak</a:t>
            </a:r>
            <a:endParaRPr lang="en-US" sz="1600" b="0" strike="noStrike" spc="-1" dirty="0">
              <a:solidFill>
                <a:srgbClr val="000000"/>
              </a:solidFill>
              <a:latin typeface="Calibri"/>
            </a:endParaRPr>
          </a:p>
        </p:txBody>
      </p:sp>
      <p:sp>
        <p:nvSpPr>
          <p:cNvPr id="14" name="TextBox 21">
            <a:extLst>
              <a:ext uri="{FF2B5EF4-FFF2-40B4-BE49-F238E27FC236}">
                <a16:creationId xmlns:a16="http://schemas.microsoft.com/office/drawing/2014/main" id="{A11BA7FE-6E83-8488-B266-BF171118DE0E}"/>
              </a:ext>
            </a:extLst>
          </p:cNvPr>
          <p:cNvSpPr/>
          <p:nvPr/>
        </p:nvSpPr>
        <p:spPr>
          <a:xfrm rot="16200000">
            <a:off x="329276" y="5080928"/>
            <a:ext cx="1228839" cy="3371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0000" tIns="45000" rIns="90000" bIns="45000" anchor="t">
            <a:spAutoFit/>
          </a:bodyPr>
          <a:lstStyle/>
          <a:p>
            <a:pPr defTabSz="457200">
              <a:lnSpc>
                <a:spcPct val="100000"/>
              </a:lnSpc>
            </a:pPr>
            <a:r>
              <a:rPr lang="en-GB" sz="1600" spc="-1" dirty="0">
                <a:solidFill>
                  <a:srgbClr val="FF0000"/>
                </a:solidFill>
                <a:latin typeface="Arial"/>
              </a:rPr>
              <a:t>Broad</a:t>
            </a:r>
            <a:r>
              <a:rPr lang="en-ES" sz="1600" b="0" strike="noStrike" spc="-1" dirty="0">
                <a:solidFill>
                  <a:srgbClr val="FF0000"/>
                </a:solidFill>
                <a:latin typeface="Arial"/>
              </a:rPr>
              <a:t> peak</a:t>
            </a:r>
            <a:endParaRPr lang="en-US" sz="1600" b="0" strike="noStrike" spc="-1" dirty="0">
              <a:solidFill>
                <a:srgbClr val="000000"/>
              </a:solidFill>
              <a:latin typeface="Calibri"/>
            </a:endParaRPr>
          </a:p>
        </p:txBody>
      </p:sp>
      <p:cxnSp>
        <p:nvCxnSpPr>
          <p:cNvPr id="15" name="Straight Arrow Connector 20">
            <a:extLst>
              <a:ext uri="{FF2B5EF4-FFF2-40B4-BE49-F238E27FC236}">
                <a16:creationId xmlns:a16="http://schemas.microsoft.com/office/drawing/2014/main" id="{3B69534B-3AC4-2862-1E8A-93A59156FBD3}"/>
              </a:ext>
            </a:extLst>
          </p:cNvPr>
          <p:cNvCxnSpPr/>
          <p:nvPr/>
        </p:nvCxnSpPr>
        <p:spPr>
          <a:xfrm>
            <a:off x="1216269" y="2685458"/>
            <a:ext cx="720" cy="3178440"/>
          </a:xfrm>
          <a:prstGeom prst="straightConnector1">
            <a:avLst/>
          </a:prstGeom>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spTree>
    <p:extLst>
      <p:ext uri="{BB962C8B-B14F-4D97-AF65-F5344CB8AC3E}">
        <p14:creationId xmlns:p14="http://schemas.microsoft.com/office/powerpoint/2010/main" val="267820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Picture 4"/>
          <p:cNvPicPr/>
          <p:nvPr/>
        </p:nvPicPr>
        <p:blipFill>
          <a:blip r:embed="rId3"/>
          <a:stretch/>
        </p:blipFill>
        <p:spPr>
          <a:xfrm>
            <a:off x="1578900" y="1678626"/>
            <a:ext cx="9034200" cy="4644360"/>
          </a:xfrm>
          <a:prstGeom prst="rect">
            <a:avLst/>
          </a:prstGeom>
          <a:ln w="0">
            <a:noFill/>
          </a:ln>
        </p:spPr>
      </p:pic>
      <p:sp>
        <p:nvSpPr>
          <p:cNvPr id="364" name="PlaceHolder 1"/>
          <p:cNvSpPr>
            <a:spLocks noGrp="1"/>
          </p:cNvSpPr>
          <p:nvPr>
            <p:ph type="title"/>
          </p:nvPr>
        </p:nvSpPr>
        <p:spPr>
          <a:xfrm>
            <a:off x="816360" y="360533"/>
            <a:ext cx="11375640" cy="450720"/>
          </a:xfrm>
          <a:prstGeom prst="rect">
            <a:avLst/>
          </a:prstGeom>
          <a:noFill/>
          <a:ln w="0">
            <a:noFill/>
          </a:ln>
        </p:spPr>
        <p:txBody>
          <a:bodyPr lIns="0" tIns="0" rIns="0" bIns="0" anchor="t">
            <a:noAutofit/>
          </a:bodyPr>
          <a:lstStyle/>
          <a:p>
            <a:pPr indent="0" defTabSz="914400">
              <a:lnSpc>
                <a:spcPct val="90000"/>
              </a:lnSpc>
              <a:buNone/>
            </a:pPr>
            <a:r>
              <a:rPr lang="en-US" sz="3000" b="1" spc="-1" dirty="0">
                <a:solidFill>
                  <a:schemeClr val="accent1"/>
                </a:solidFill>
                <a:latin typeface="Arial"/>
              </a:rPr>
              <a:t>IACTs g</a:t>
            </a:r>
            <a:r>
              <a:rPr lang="en-US" sz="3000" b="1" strike="noStrike" spc="-1" dirty="0">
                <a:solidFill>
                  <a:schemeClr val="accent1"/>
                </a:solidFill>
                <a:latin typeface="Arial"/>
              </a:rPr>
              <a:t>amma-ray pulsars</a:t>
            </a:r>
            <a:endParaRPr lang="en-US" sz="3000" b="0" strike="noStrike" spc="-1" dirty="0">
              <a:solidFill>
                <a:schemeClr val="dk1"/>
              </a:solidFill>
              <a:latin typeface="Arial"/>
            </a:endParaRPr>
          </a:p>
        </p:txBody>
      </p:sp>
      <p:sp>
        <p:nvSpPr>
          <p:cNvPr id="373" name="TextBox 13"/>
          <p:cNvSpPr/>
          <p:nvPr/>
        </p:nvSpPr>
        <p:spPr>
          <a:xfrm rot="19089000">
            <a:off x="4722420" y="4432266"/>
            <a:ext cx="1714320" cy="363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1800" b="1" strike="noStrike" spc="-1" dirty="0">
                <a:solidFill>
                  <a:schemeClr val="dk1"/>
                </a:solidFill>
                <a:latin typeface="Arial"/>
              </a:rPr>
              <a:t>PSR B1706-44</a:t>
            </a:r>
            <a:endParaRPr lang="en-US" sz="1800" b="0" strike="noStrike" spc="-1" dirty="0">
              <a:solidFill>
                <a:srgbClr val="000000"/>
              </a:solidFill>
              <a:latin typeface="Calibri"/>
            </a:endParaRPr>
          </a:p>
        </p:txBody>
      </p:sp>
      <p:sp>
        <p:nvSpPr>
          <p:cNvPr id="374" name="TextBox 15"/>
          <p:cNvSpPr/>
          <p:nvPr/>
        </p:nvSpPr>
        <p:spPr>
          <a:xfrm rot="19089000">
            <a:off x="7482900" y="4136346"/>
            <a:ext cx="638280" cy="363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1800" b="1" strike="noStrike" spc="-1" dirty="0">
                <a:solidFill>
                  <a:schemeClr val="dk1"/>
                </a:solidFill>
                <a:latin typeface="Arial"/>
              </a:rPr>
              <a:t>Vela</a:t>
            </a:r>
            <a:endParaRPr lang="en-US" sz="1800" b="0" strike="noStrike" spc="-1" dirty="0">
              <a:solidFill>
                <a:srgbClr val="000000"/>
              </a:solidFill>
              <a:latin typeface="Calibri"/>
            </a:endParaRPr>
          </a:p>
        </p:txBody>
      </p:sp>
      <p:sp>
        <p:nvSpPr>
          <p:cNvPr id="375" name="TextBox 17"/>
          <p:cNvSpPr/>
          <p:nvPr/>
        </p:nvSpPr>
        <p:spPr>
          <a:xfrm rot="19089000">
            <a:off x="8471820" y="4027626"/>
            <a:ext cx="1159560" cy="363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defTabSz="457200">
              <a:lnSpc>
                <a:spcPct val="100000"/>
              </a:lnSpc>
            </a:pPr>
            <a:r>
              <a:rPr lang="de-DE" sz="1800" b="1" strike="noStrike" spc="-1" dirty="0" err="1">
                <a:solidFill>
                  <a:schemeClr val="dk1"/>
                </a:solidFill>
                <a:latin typeface="Arial"/>
              </a:rPr>
              <a:t>Geminga</a:t>
            </a:r>
            <a:endParaRPr lang="en-US" sz="1800" b="0" strike="noStrike" spc="-1" dirty="0">
              <a:solidFill>
                <a:srgbClr val="000000"/>
              </a:solidFill>
              <a:latin typeface="Calibri"/>
            </a:endParaRPr>
          </a:p>
        </p:txBody>
      </p:sp>
      <p:sp>
        <p:nvSpPr>
          <p:cNvPr id="376" name="TextBox 18"/>
          <p:cNvSpPr/>
          <p:nvPr/>
        </p:nvSpPr>
        <p:spPr>
          <a:xfrm rot="19089000">
            <a:off x="9153660" y="4218786"/>
            <a:ext cx="700920" cy="363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defTabSz="457200">
              <a:lnSpc>
                <a:spcPct val="100000"/>
              </a:lnSpc>
            </a:pPr>
            <a:r>
              <a:rPr lang="de-DE" sz="1800" b="1" strike="noStrike" spc="-1" dirty="0" err="1">
                <a:solidFill>
                  <a:schemeClr val="dk1"/>
                </a:solidFill>
                <a:latin typeface="Arial"/>
              </a:rPr>
              <a:t>Crab</a:t>
            </a:r>
            <a:endParaRPr lang="en-US" sz="1800" b="0" strike="noStrike" spc="-1" dirty="0">
              <a:solidFill>
                <a:srgbClr val="000000"/>
              </a:solidFill>
              <a:latin typeface="Calibri"/>
            </a:endParaRPr>
          </a:p>
        </p:txBody>
      </p:sp>
      <p:sp>
        <p:nvSpPr>
          <p:cNvPr id="377" name="TextBox 14"/>
          <p:cNvSpPr/>
          <p:nvPr/>
        </p:nvSpPr>
        <p:spPr>
          <a:xfrm>
            <a:off x="7122180" y="1727226"/>
            <a:ext cx="278424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2000" b="1" strike="noStrike" spc="-1">
                <a:solidFill>
                  <a:srgbClr val="C1E6F0"/>
                </a:solidFill>
                <a:latin typeface="Arial"/>
              </a:rPr>
              <a:t>Northern Hemisphere</a:t>
            </a:r>
            <a:endParaRPr lang="en-US" sz="2000" b="0" strike="noStrike" spc="-1">
              <a:solidFill>
                <a:srgbClr val="000000"/>
              </a:solidFill>
              <a:latin typeface="Calibri"/>
            </a:endParaRPr>
          </a:p>
        </p:txBody>
      </p:sp>
      <p:sp>
        <p:nvSpPr>
          <p:cNvPr id="378" name="TextBox 20"/>
          <p:cNvSpPr/>
          <p:nvPr/>
        </p:nvSpPr>
        <p:spPr>
          <a:xfrm>
            <a:off x="7137300" y="5807826"/>
            <a:ext cx="282528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2000" b="1" strike="noStrike" spc="-1">
                <a:solidFill>
                  <a:srgbClr val="FABFDE"/>
                </a:solidFill>
                <a:latin typeface="Arial"/>
              </a:rPr>
              <a:t>Southern Hemisphere</a:t>
            </a:r>
            <a:endParaRPr lang="en-US" sz="2000" b="0" strike="noStrike" spc="-1">
              <a:solidFill>
                <a:srgbClr val="000000"/>
              </a:solidFill>
              <a:latin typeface="Calibri"/>
            </a:endParaRPr>
          </a:p>
        </p:txBody>
      </p:sp>
      <p:sp>
        <p:nvSpPr>
          <p:cNvPr id="379" name="TextBox 21"/>
          <p:cNvSpPr/>
          <p:nvPr/>
        </p:nvSpPr>
        <p:spPr>
          <a:xfrm>
            <a:off x="4103580" y="5977026"/>
            <a:ext cx="8470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pPr>
            <a:r>
              <a:rPr lang="de-DE" sz="1600" b="0" strike="noStrike" spc="-1" dirty="0" err="1">
                <a:solidFill>
                  <a:schemeClr val="lt2"/>
                </a:solidFill>
                <a:latin typeface="Arial"/>
              </a:rPr>
              <a:t>TeVCat</a:t>
            </a:r>
            <a:endParaRPr lang="en-US" sz="1600" b="0" strike="noStrike" spc="-1" dirty="0">
              <a:solidFill>
                <a:srgbClr val="000000"/>
              </a:solidFill>
              <a:latin typeface="Calibri"/>
            </a:endParaRPr>
          </a:p>
        </p:txBody>
      </p:sp>
    </p:spTree>
    <p:extLst>
      <p:ext uri="{BB962C8B-B14F-4D97-AF65-F5344CB8AC3E}">
        <p14:creationId xmlns:p14="http://schemas.microsoft.com/office/powerpoint/2010/main" val="330091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D4114-CB33-C18D-E436-3EDF62547EF8}"/>
              </a:ext>
            </a:extLst>
          </p:cNvPr>
          <p:cNvPicPr>
            <a:picLocks noChangeAspect="1"/>
          </p:cNvPicPr>
          <p:nvPr/>
        </p:nvPicPr>
        <p:blipFill>
          <a:blip r:embed="rId2"/>
          <a:stretch>
            <a:fillRect/>
          </a:stretch>
        </p:blipFill>
        <p:spPr>
          <a:xfrm>
            <a:off x="629652" y="288962"/>
            <a:ext cx="4679572" cy="3140038"/>
          </a:xfrm>
          <a:prstGeom prst="rect">
            <a:avLst/>
          </a:prstGeom>
        </p:spPr>
      </p:pic>
      <p:graphicFrame>
        <p:nvGraphicFramePr>
          <p:cNvPr id="4" name="Table 3">
            <a:extLst>
              <a:ext uri="{FF2B5EF4-FFF2-40B4-BE49-F238E27FC236}">
                <a16:creationId xmlns:a16="http://schemas.microsoft.com/office/drawing/2014/main" id="{5F10AAD6-2692-382A-79DD-CDBB5B9FA5AA}"/>
              </a:ext>
            </a:extLst>
          </p:cNvPr>
          <p:cNvGraphicFramePr>
            <a:graphicFrameLocks noGrp="1"/>
          </p:cNvGraphicFramePr>
          <p:nvPr>
            <p:extLst>
              <p:ext uri="{D42A27DB-BD31-4B8C-83A1-F6EECF244321}">
                <p14:modId xmlns:p14="http://schemas.microsoft.com/office/powerpoint/2010/main" val="913038251"/>
              </p:ext>
            </p:extLst>
          </p:nvPr>
        </p:nvGraphicFramePr>
        <p:xfrm>
          <a:off x="2009273" y="3705598"/>
          <a:ext cx="7736305" cy="2863440"/>
        </p:xfrm>
        <a:graphic>
          <a:graphicData uri="http://schemas.openxmlformats.org/drawingml/2006/table">
            <a:tbl>
              <a:tblPr firstRow="1" firstCol="1" bandRow="1">
                <a:tableStyleId>{0660B408-B3CF-4A94-85FC-2B1E0A45F4A2}</a:tableStyleId>
              </a:tblPr>
              <a:tblGrid>
                <a:gridCol w="2310088">
                  <a:extLst>
                    <a:ext uri="{9D8B030D-6E8A-4147-A177-3AD203B41FA5}">
                      <a16:colId xmlns:a16="http://schemas.microsoft.com/office/drawing/2014/main" val="506224170"/>
                    </a:ext>
                  </a:extLst>
                </a:gridCol>
                <a:gridCol w="1222171">
                  <a:extLst>
                    <a:ext uri="{9D8B030D-6E8A-4147-A177-3AD203B41FA5}">
                      <a16:colId xmlns:a16="http://schemas.microsoft.com/office/drawing/2014/main" val="406181637"/>
                    </a:ext>
                  </a:extLst>
                </a:gridCol>
                <a:gridCol w="780834">
                  <a:extLst>
                    <a:ext uri="{9D8B030D-6E8A-4147-A177-3AD203B41FA5}">
                      <a16:colId xmlns:a16="http://schemas.microsoft.com/office/drawing/2014/main" val="1494778915"/>
                    </a:ext>
                  </a:extLst>
                </a:gridCol>
                <a:gridCol w="1154274">
                  <a:extLst>
                    <a:ext uri="{9D8B030D-6E8A-4147-A177-3AD203B41FA5}">
                      <a16:colId xmlns:a16="http://schemas.microsoft.com/office/drawing/2014/main" val="792417752"/>
                    </a:ext>
                  </a:extLst>
                </a:gridCol>
                <a:gridCol w="1036606">
                  <a:extLst>
                    <a:ext uri="{9D8B030D-6E8A-4147-A177-3AD203B41FA5}">
                      <a16:colId xmlns:a16="http://schemas.microsoft.com/office/drawing/2014/main" val="3540133062"/>
                    </a:ext>
                  </a:extLst>
                </a:gridCol>
                <a:gridCol w="1232332">
                  <a:extLst>
                    <a:ext uri="{9D8B030D-6E8A-4147-A177-3AD203B41FA5}">
                      <a16:colId xmlns:a16="http://schemas.microsoft.com/office/drawing/2014/main" val="177936836"/>
                    </a:ext>
                  </a:extLst>
                </a:gridCol>
              </a:tblGrid>
              <a:tr h="385652">
                <a:tc>
                  <a:txBody>
                    <a:bodyPr/>
                    <a:lstStyle/>
                    <a:p>
                      <a:endParaRPr lang="en-ES" sz="1400" dirty="0"/>
                    </a:p>
                  </a:txBody>
                  <a:tcPr/>
                </a:tc>
                <a:tc>
                  <a:txBody>
                    <a:bodyPr/>
                    <a:lstStyle/>
                    <a:p>
                      <a:r>
                        <a:rPr lang="en-ES" sz="1100" dirty="0"/>
                        <a:t>Age [kyr]</a:t>
                      </a:r>
                    </a:p>
                  </a:txBody>
                  <a:tcPr/>
                </a:tc>
                <a:tc>
                  <a:txBody>
                    <a:bodyPr/>
                    <a:lstStyle/>
                    <a:p>
                      <a:r>
                        <a:rPr lang="en-ES" sz="1100" dirty="0"/>
                        <a:t>D [kpc]</a:t>
                      </a:r>
                    </a:p>
                  </a:txBody>
                  <a:tcPr/>
                </a:tc>
                <a:tc>
                  <a:txBody>
                    <a:bodyPr/>
                    <a:lstStyle/>
                    <a:p>
                      <a:r>
                        <a:rPr lang="en-GB" sz="1100" dirty="0" err="1"/>
                        <a:t>Ė</a:t>
                      </a:r>
                      <a:r>
                        <a:rPr lang="en-GB" sz="1100" dirty="0"/>
                        <a:t>/d</a:t>
                      </a:r>
                      <a:r>
                        <a:rPr lang="en-GB" sz="1100" baseline="30000" dirty="0"/>
                        <a:t>2 </a:t>
                      </a:r>
                      <a:r>
                        <a:rPr lang="en-GB" sz="1100" baseline="0" dirty="0"/>
                        <a:t>[erg/s/kpc</a:t>
                      </a:r>
                      <a:r>
                        <a:rPr lang="en-GB" sz="1100" baseline="30000" dirty="0"/>
                        <a:t>2</a:t>
                      </a:r>
                      <a:r>
                        <a:rPr lang="en-GB" sz="1100" baseline="0" dirty="0"/>
                        <a:t>]</a:t>
                      </a:r>
                      <a:endParaRPr lang="en-ES" sz="1100" baseline="30000" dirty="0"/>
                    </a:p>
                  </a:txBody>
                  <a:tcPr/>
                </a:tc>
                <a:tc>
                  <a:txBody>
                    <a:bodyPr/>
                    <a:lstStyle/>
                    <a:p>
                      <a:r>
                        <a:rPr lang="en-ES" sz="1100" dirty="0"/>
                        <a:t>~E</a:t>
                      </a:r>
                      <a:r>
                        <a:rPr lang="en-ES" sz="1100" baseline="-25000" dirty="0"/>
                        <a:t>max </a:t>
                      </a:r>
                      <a:r>
                        <a:rPr lang="en-ES" sz="1100" dirty="0"/>
                        <a:t>[TeV]</a:t>
                      </a:r>
                    </a:p>
                  </a:txBody>
                  <a:tcPr/>
                </a:tc>
                <a:tc>
                  <a:txBody>
                    <a:bodyPr/>
                    <a:lstStyle/>
                    <a:p>
                      <a:r>
                        <a:rPr lang="en-ES" sz="1100" dirty="0"/>
                        <a:t>Γ</a:t>
                      </a:r>
                      <a:r>
                        <a:rPr lang="en-ES" sz="1100" baseline="-25000" dirty="0"/>
                        <a:t>VHE</a:t>
                      </a:r>
                    </a:p>
                  </a:txBody>
                  <a:tcPr/>
                </a:tc>
                <a:extLst>
                  <a:ext uri="{0D108BD9-81ED-4DB2-BD59-A6C34878D82A}">
                    <a16:rowId xmlns:a16="http://schemas.microsoft.com/office/drawing/2014/main" val="213626774"/>
                  </a:ext>
                </a:extLst>
              </a:tr>
              <a:tr h="383712">
                <a:tc>
                  <a:txBody>
                    <a:bodyPr/>
                    <a:lstStyle/>
                    <a:p>
                      <a:r>
                        <a:rPr lang="en-ES" sz="1400" dirty="0"/>
                        <a:t>Crab</a:t>
                      </a:r>
                    </a:p>
                  </a:txBody>
                  <a:tcPr/>
                </a:tc>
                <a:tc>
                  <a:txBody>
                    <a:bodyPr/>
                    <a:lstStyle/>
                    <a:p>
                      <a:r>
                        <a:rPr lang="en-ES" sz="1400" dirty="0">
                          <a:solidFill>
                            <a:schemeClr val="tx1"/>
                          </a:solidFill>
                        </a:rPr>
                        <a:t>1.2</a:t>
                      </a:r>
                    </a:p>
                  </a:txBody>
                  <a:tcPr/>
                </a:tc>
                <a:tc>
                  <a:txBody>
                    <a:bodyPr/>
                    <a:lstStyle/>
                    <a:p>
                      <a:r>
                        <a:rPr lang="en-ES" sz="1400" dirty="0">
                          <a:solidFill>
                            <a:schemeClr val="tx1"/>
                          </a:solidFill>
                        </a:rPr>
                        <a:t>2</a:t>
                      </a:r>
                    </a:p>
                  </a:txBody>
                  <a:tcPr/>
                </a:tc>
                <a:tc>
                  <a:txBody>
                    <a:bodyPr/>
                    <a:lstStyle/>
                    <a:p>
                      <a:r>
                        <a:rPr lang="en-GB" sz="1400" b="0" strike="noStrike" spc="-1" dirty="0">
                          <a:solidFill>
                            <a:schemeClr val="tx1"/>
                          </a:solidFill>
                        </a:rPr>
                        <a:t>5x10</a:t>
                      </a:r>
                      <a:r>
                        <a:rPr lang="en-GB" sz="1400" b="0" strike="noStrike" spc="-1" baseline="30000" dirty="0">
                          <a:solidFill>
                            <a:schemeClr val="tx1"/>
                          </a:solidFill>
                        </a:rPr>
                        <a:t>38</a:t>
                      </a:r>
                      <a:endParaRPr lang="en-ES" sz="1400" dirty="0">
                        <a:solidFill>
                          <a:schemeClr val="tx1"/>
                        </a:solidFill>
                      </a:endParaRPr>
                    </a:p>
                  </a:txBody>
                  <a:tcPr/>
                </a:tc>
                <a:tc>
                  <a:txBody>
                    <a:bodyPr/>
                    <a:lstStyle/>
                    <a:p>
                      <a:r>
                        <a:rPr lang="en-ES" sz="1400" dirty="0">
                          <a:solidFill>
                            <a:schemeClr val="tx1"/>
                          </a:solidFill>
                        </a:rPr>
                        <a:t>1.5 </a:t>
                      </a:r>
                    </a:p>
                  </a:txBody>
                  <a:tcPr/>
                </a:tc>
                <a:tc>
                  <a:txBody>
                    <a:bodyPr/>
                    <a:lstStyle/>
                    <a:p>
                      <a:r>
                        <a:rPr lang="en-ES" sz="1400" dirty="0">
                          <a:solidFill>
                            <a:schemeClr val="tx1"/>
                          </a:solidFill>
                        </a:rPr>
                        <a:t>3. – 3.5</a:t>
                      </a:r>
                    </a:p>
                  </a:txBody>
                  <a:tcPr/>
                </a:tc>
                <a:extLst>
                  <a:ext uri="{0D108BD9-81ED-4DB2-BD59-A6C34878D82A}">
                    <a16:rowId xmlns:a16="http://schemas.microsoft.com/office/drawing/2014/main" val="1258630566"/>
                  </a:ext>
                </a:extLst>
              </a:tr>
              <a:tr h="383712">
                <a:tc>
                  <a:txBody>
                    <a:bodyPr/>
                    <a:lstStyle/>
                    <a:p>
                      <a:r>
                        <a:rPr lang="en-ES" sz="1400" dirty="0"/>
                        <a:t>PSR B1706-44</a:t>
                      </a:r>
                    </a:p>
                  </a:txBody>
                  <a:tcPr/>
                </a:tc>
                <a:tc>
                  <a:txBody>
                    <a:bodyPr/>
                    <a:lstStyle/>
                    <a:p>
                      <a:r>
                        <a:rPr lang="en-ES" sz="1400" dirty="0">
                          <a:solidFill>
                            <a:schemeClr val="tx1"/>
                          </a:solidFill>
                        </a:rPr>
                        <a:t>18</a:t>
                      </a:r>
                    </a:p>
                  </a:txBody>
                  <a:tcPr/>
                </a:tc>
                <a:tc>
                  <a:txBody>
                    <a:bodyPr/>
                    <a:lstStyle/>
                    <a:p>
                      <a:r>
                        <a:rPr lang="en-ES" sz="1400" dirty="0">
                          <a:solidFill>
                            <a:schemeClr val="tx1"/>
                          </a:solidFill>
                        </a:rPr>
                        <a:t>2.6</a:t>
                      </a:r>
                    </a:p>
                  </a:txBody>
                  <a:tcPr/>
                </a:tc>
                <a:tc>
                  <a:txBody>
                    <a:bodyPr/>
                    <a:lstStyle/>
                    <a:p>
                      <a:r>
                        <a:rPr lang="en-GB" sz="1400" b="0" strike="noStrike" spc="-1" dirty="0">
                          <a:solidFill>
                            <a:schemeClr val="tx1"/>
                          </a:solidFill>
                        </a:rPr>
                        <a:t>6x10</a:t>
                      </a:r>
                      <a:r>
                        <a:rPr lang="en-GB" sz="1400" b="0" strike="noStrike" spc="-1" baseline="30000" dirty="0">
                          <a:solidFill>
                            <a:schemeClr val="tx1"/>
                          </a:solidFill>
                        </a:rPr>
                        <a:t>35</a:t>
                      </a:r>
                      <a:endParaRPr lang="en-ES" sz="1400" dirty="0">
                        <a:solidFill>
                          <a:schemeClr val="tx1"/>
                        </a:solidFill>
                      </a:endParaRPr>
                    </a:p>
                  </a:txBody>
                  <a:tcPr/>
                </a:tc>
                <a:tc>
                  <a:txBody>
                    <a:bodyPr/>
                    <a:lstStyle/>
                    <a:p>
                      <a:r>
                        <a:rPr lang="en-ES" sz="1400" dirty="0">
                          <a:solidFill>
                            <a:schemeClr val="tx1"/>
                          </a:solidFill>
                        </a:rPr>
                        <a:t>0.075</a:t>
                      </a:r>
                    </a:p>
                  </a:txBody>
                  <a:tcPr/>
                </a:tc>
                <a:tc>
                  <a:txBody>
                    <a:bodyPr/>
                    <a:lstStyle/>
                    <a:p>
                      <a:r>
                        <a:rPr lang="en-ES" sz="1400" dirty="0">
                          <a:solidFill>
                            <a:schemeClr val="tx1"/>
                          </a:solidFill>
                        </a:rPr>
                        <a:t>3.76</a:t>
                      </a:r>
                    </a:p>
                  </a:txBody>
                  <a:tcPr/>
                </a:tc>
                <a:extLst>
                  <a:ext uri="{0D108BD9-81ED-4DB2-BD59-A6C34878D82A}">
                    <a16:rowId xmlns:a16="http://schemas.microsoft.com/office/drawing/2014/main" val="2288972265"/>
                  </a:ext>
                </a:extLst>
              </a:tr>
              <a:tr h="468292">
                <a:tc>
                  <a:txBody>
                    <a:bodyPr/>
                    <a:lstStyle/>
                    <a:p>
                      <a:r>
                        <a:rPr lang="en-ES" sz="1400" dirty="0"/>
                        <a:t>Geminga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1400" dirty="0">
                          <a:solidFill>
                            <a:schemeClr val="tx1"/>
                          </a:solidFill>
                        </a:rPr>
                        <a:t>340</a:t>
                      </a:r>
                    </a:p>
                    <a:p>
                      <a:endParaRPr lang="en-ES" sz="1400" dirty="0">
                        <a:solidFill>
                          <a:schemeClr val="tx1"/>
                        </a:solidFill>
                      </a:endParaRPr>
                    </a:p>
                  </a:txBody>
                  <a:tcPr/>
                </a:tc>
                <a:tc>
                  <a:txBody>
                    <a:bodyPr/>
                    <a:lstStyle/>
                    <a:p>
                      <a:r>
                        <a:rPr lang="en-ES" sz="1400" dirty="0">
                          <a:solidFill>
                            <a:schemeClr val="tx1"/>
                          </a:solidFill>
                        </a:rPr>
                        <a:t>0.2</a:t>
                      </a:r>
                    </a:p>
                  </a:txBody>
                  <a:tcPr/>
                </a:tc>
                <a:tc>
                  <a:txBody>
                    <a:bodyPr/>
                    <a:lstStyle/>
                    <a:p>
                      <a:r>
                        <a:rPr lang="en-ES" sz="1400" dirty="0">
                          <a:solidFill>
                            <a:schemeClr val="tx1"/>
                          </a:solidFill>
                        </a:rPr>
                        <a:t>7x10</a:t>
                      </a:r>
                      <a:r>
                        <a:rPr lang="en-ES" sz="1400" baseline="30000" dirty="0">
                          <a:solidFill>
                            <a:schemeClr val="tx1"/>
                          </a:solidFill>
                        </a:rPr>
                        <a:t>35</a:t>
                      </a:r>
                    </a:p>
                  </a:txBody>
                  <a:tcPr/>
                </a:tc>
                <a:tc>
                  <a:txBody>
                    <a:bodyPr/>
                    <a:lstStyle/>
                    <a:p>
                      <a:r>
                        <a:rPr lang="en-ES" sz="1400" dirty="0">
                          <a:solidFill>
                            <a:schemeClr val="tx1"/>
                          </a:solidFill>
                        </a:rPr>
                        <a:t>0.070</a:t>
                      </a:r>
                    </a:p>
                  </a:txBody>
                  <a:tcPr/>
                </a:tc>
                <a:tc>
                  <a:txBody>
                    <a:bodyPr/>
                    <a:lstStyle/>
                    <a:p>
                      <a:r>
                        <a:rPr lang="en-ES" sz="1400" dirty="0">
                          <a:solidFill>
                            <a:schemeClr val="tx1"/>
                          </a:solidFill>
                        </a:rPr>
                        <a:t>5.62</a:t>
                      </a:r>
                    </a:p>
                  </a:txBody>
                  <a:tcPr/>
                </a:tc>
                <a:extLst>
                  <a:ext uri="{0D108BD9-81ED-4DB2-BD59-A6C34878D82A}">
                    <a16:rowId xmlns:a16="http://schemas.microsoft.com/office/drawing/2014/main" val="636337771"/>
                  </a:ext>
                </a:extLst>
              </a:tr>
              <a:tr h="383712">
                <a:tc>
                  <a:txBody>
                    <a:bodyPr/>
                    <a:lstStyle/>
                    <a:p>
                      <a:r>
                        <a:rPr lang="en-ES" sz="1400" dirty="0"/>
                        <a:t>Vela</a:t>
                      </a:r>
                    </a:p>
                  </a:txBody>
                  <a:tcPr/>
                </a:tc>
                <a:tc>
                  <a:txBody>
                    <a:bodyPr/>
                    <a:lstStyle/>
                    <a:p>
                      <a:r>
                        <a:rPr lang="en-ES" sz="1400" dirty="0"/>
                        <a:t>11</a:t>
                      </a:r>
                    </a:p>
                  </a:txBody>
                  <a:tcPr/>
                </a:tc>
                <a:tc>
                  <a:txBody>
                    <a:bodyPr/>
                    <a:lstStyle/>
                    <a:p>
                      <a:r>
                        <a:rPr lang="en-ES" sz="1400" dirty="0"/>
                        <a:t>0.3</a:t>
                      </a:r>
                    </a:p>
                  </a:txBody>
                  <a:tcPr/>
                </a:tc>
                <a:tc>
                  <a:txBody>
                    <a:bodyPr/>
                    <a:lstStyle/>
                    <a:p>
                      <a:r>
                        <a:rPr lang="en-ES" sz="1400" baseline="0" dirty="0"/>
                        <a:t>1x10</a:t>
                      </a:r>
                      <a:r>
                        <a:rPr lang="en-ES" sz="1400" baseline="30000" dirty="0"/>
                        <a:t>38</a:t>
                      </a:r>
                    </a:p>
                  </a:txBody>
                  <a:tcPr/>
                </a:tc>
                <a:tc>
                  <a:txBody>
                    <a:bodyPr/>
                    <a:lstStyle/>
                    <a:p>
                      <a:r>
                        <a:rPr lang="en-ES" sz="1400" dirty="0"/>
                        <a:t>0.1</a:t>
                      </a:r>
                    </a:p>
                  </a:txBody>
                  <a:tcPr/>
                </a:tc>
                <a:tc>
                  <a:txBody>
                    <a:bodyPr/>
                    <a:lstStyle/>
                    <a:p>
                      <a:r>
                        <a:rPr lang="en-ES" sz="1400" dirty="0"/>
                        <a:t>4.1</a:t>
                      </a:r>
                    </a:p>
                  </a:txBody>
                  <a:tcPr/>
                </a:tc>
                <a:extLst>
                  <a:ext uri="{0D108BD9-81ED-4DB2-BD59-A6C34878D82A}">
                    <a16:rowId xmlns:a16="http://schemas.microsoft.com/office/drawing/2014/main" val="3001744896"/>
                  </a:ext>
                </a:extLst>
              </a:tr>
              <a:tr h="383712">
                <a:tc>
                  <a:txBody>
                    <a:bodyPr/>
                    <a:lstStyle/>
                    <a:p>
                      <a:r>
                        <a:rPr lang="en-ES" sz="1400" dirty="0"/>
                        <a:t>Vela+</a:t>
                      </a:r>
                    </a:p>
                  </a:txBody>
                  <a:tcPr/>
                </a:tc>
                <a:tc>
                  <a:txBody>
                    <a:bodyPr/>
                    <a:lstStyle/>
                    <a:p>
                      <a:endParaRPr lang="en-ES" sz="1400" dirty="0"/>
                    </a:p>
                  </a:txBody>
                  <a:tcPr/>
                </a:tc>
                <a:tc>
                  <a:txBody>
                    <a:bodyPr/>
                    <a:lstStyle/>
                    <a:p>
                      <a:endParaRPr lang="en-ES" sz="1400" dirty="0"/>
                    </a:p>
                  </a:txBody>
                  <a:tcPr/>
                </a:tc>
                <a:tc>
                  <a:txBody>
                    <a:bodyPr/>
                    <a:lstStyle/>
                    <a:p>
                      <a:endParaRPr lang="en-ES" sz="1400" baseline="30000" dirty="0"/>
                    </a:p>
                  </a:txBody>
                  <a:tcPr/>
                </a:tc>
                <a:tc>
                  <a:txBody>
                    <a:bodyPr/>
                    <a:lstStyle/>
                    <a:p>
                      <a:r>
                        <a:rPr lang="en-ES" sz="1400" dirty="0">
                          <a:solidFill>
                            <a:srgbClr val="FF0000"/>
                          </a:solidFill>
                        </a:rPr>
                        <a:t>20</a:t>
                      </a:r>
                    </a:p>
                  </a:txBody>
                  <a:tcPr/>
                </a:tc>
                <a:tc>
                  <a:txBody>
                    <a:bodyPr/>
                    <a:lstStyle/>
                    <a:p>
                      <a:r>
                        <a:rPr lang="en-ES" sz="1400" dirty="0">
                          <a:solidFill>
                            <a:srgbClr val="FF0000"/>
                          </a:solidFill>
                        </a:rPr>
                        <a:t>1.4</a:t>
                      </a:r>
                    </a:p>
                  </a:txBody>
                  <a:tcPr/>
                </a:tc>
                <a:extLst>
                  <a:ext uri="{0D108BD9-81ED-4DB2-BD59-A6C34878D82A}">
                    <a16:rowId xmlns:a16="http://schemas.microsoft.com/office/drawing/2014/main" val="833747016"/>
                  </a:ext>
                </a:extLst>
              </a:tr>
              <a:tr h="383712">
                <a:tc>
                  <a:txBody>
                    <a:bodyPr/>
                    <a:lstStyle/>
                    <a:p>
                      <a:r>
                        <a:rPr lang="en-US" sz="1400" dirty="0"/>
                        <a:t>More coming… </a:t>
                      </a:r>
                      <a:endParaRPr lang="en-ES" sz="1400" dirty="0"/>
                    </a:p>
                  </a:txBody>
                  <a:tcPr/>
                </a:tc>
                <a:tc>
                  <a:txBody>
                    <a:bodyPr/>
                    <a:lstStyle/>
                    <a:p>
                      <a:endParaRPr lang="en-ES" sz="1400" dirty="0"/>
                    </a:p>
                  </a:txBody>
                  <a:tcPr/>
                </a:tc>
                <a:tc>
                  <a:txBody>
                    <a:bodyPr/>
                    <a:lstStyle/>
                    <a:p>
                      <a:endParaRPr lang="en-ES" sz="1400" dirty="0"/>
                    </a:p>
                  </a:txBody>
                  <a:tcPr/>
                </a:tc>
                <a:tc>
                  <a:txBody>
                    <a:bodyPr/>
                    <a:lstStyle/>
                    <a:p>
                      <a:endParaRPr lang="en-ES" sz="1400" baseline="30000" dirty="0"/>
                    </a:p>
                  </a:txBody>
                  <a:tcPr/>
                </a:tc>
                <a:tc>
                  <a:txBody>
                    <a:bodyPr/>
                    <a:lstStyle/>
                    <a:p>
                      <a:endParaRPr lang="en-ES" sz="1400" dirty="0">
                        <a:solidFill>
                          <a:srgbClr val="FF0000"/>
                        </a:solidFill>
                      </a:endParaRPr>
                    </a:p>
                  </a:txBody>
                  <a:tcPr/>
                </a:tc>
                <a:tc>
                  <a:txBody>
                    <a:bodyPr/>
                    <a:lstStyle/>
                    <a:p>
                      <a:endParaRPr lang="en-ES" sz="1400" dirty="0">
                        <a:solidFill>
                          <a:srgbClr val="FF0000"/>
                        </a:solidFill>
                      </a:endParaRPr>
                    </a:p>
                  </a:txBody>
                  <a:tcPr/>
                </a:tc>
                <a:extLst>
                  <a:ext uri="{0D108BD9-81ED-4DB2-BD59-A6C34878D82A}">
                    <a16:rowId xmlns:a16="http://schemas.microsoft.com/office/drawing/2014/main" val="206520187"/>
                  </a:ext>
                </a:extLst>
              </a:tr>
            </a:tbl>
          </a:graphicData>
        </a:graphic>
      </p:graphicFrame>
      <p:sp>
        <p:nvSpPr>
          <p:cNvPr id="3" name="TextBox 2">
            <a:extLst>
              <a:ext uri="{FF2B5EF4-FFF2-40B4-BE49-F238E27FC236}">
                <a16:creationId xmlns:a16="http://schemas.microsoft.com/office/drawing/2014/main" id="{102DA34A-7ED1-F5E0-C85E-C66F42060C93}"/>
              </a:ext>
            </a:extLst>
          </p:cNvPr>
          <p:cNvSpPr txBox="1"/>
          <p:nvPr/>
        </p:nvSpPr>
        <p:spPr>
          <a:xfrm>
            <a:off x="5309224" y="704623"/>
            <a:ext cx="6750971" cy="1846659"/>
          </a:xfrm>
          <a:prstGeom prst="rect">
            <a:avLst/>
          </a:prstGeom>
          <a:noFill/>
        </p:spPr>
        <p:txBody>
          <a:bodyPr wrap="square" rtlCol="0">
            <a:spAutoFit/>
          </a:bodyPr>
          <a:lstStyle/>
          <a:p>
            <a:r>
              <a:rPr lang="en-GB" sz="3000" b="1" spc="-1" dirty="0">
                <a:solidFill>
                  <a:schemeClr val="accent1"/>
                </a:solidFill>
                <a:latin typeface="Arial"/>
                <a:ea typeface="+mj-ea"/>
                <a:cs typeface="+mj-cs"/>
              </a:rPr>
              <a:t>New phenomenology:</a:t>
            </a:r>
            <a:br>
              <a:rPr lang="en-GB" sz="3000" b="1" spc="-1" dirty="0">
                <a:solidFill>
                  <a:schemeClr val="accent1"/>
                </a:solidFill>
                <a:latin typeface="Arial"/>
                <a:ea typeface="+mj-ea"/>
                <a:cs typeface="+mj-cs"/>
              </a:rPr>
            </a:br>
            <a:endParaRPr lang="en-GB" sz="3000" b="1" spc="-1" dirty="0">
              <a:solidFill>
                <a:schemeClr val="accent1"/>
              </a:solidFill>
              <a:latin typeface="Arial"/>
              <a:ea typeface="+mj-ea"/>
              <a:cs typeface="+mj-cs"/>
            </a:endParaRPr>
          </a:p>
          <a:p>
            <a:pPr marL="285750" indent="-285750">
              <a:buFont typeface="Arial" panose="020B0604020202020204" pitchFamily="34" charset="0"/>
              <a:buChar char="•"/>
            </a:pPr>
            <a:r>
              <a:rPr lang="en-GB" dirty="0">
                <a:latin typeface="Helvetica" pitchFamily="2" charset="0"/>
              </a:rPr>
              <a:t>Tails extending beyond the expected synchrotron-curvature energy cutoff</a:t>
            </a:r>
          </a:p>
          <a:p>
            <a:pPr marL="285750" indent="-285750">
              <a:buFont typeface="Arial" panose="020B0604020202020204" pitchFamily="34" charset="0"/>
              <a:buChar char="•"/>
            </a:pPr>
            <a:r>
              <a:rPr lang="en-GB" dirty="0">
                <a:latin typeface="Helvetica" pitchFamily="2" charset="0"/>
              </a:rPr>
              <a:t>New component raising &gt;&gt; tens of TeV (IC scattering)</a:t>
            </a:r>
            <a:endParaRPr lang="en-ES" dirty="0"/>
          </a:p>
        </p:txBody>
      </p:sp>
    </p:spTree>
    <p:extLst>
      <p:ext uri="{BB962C8B-B14F-4D97-AF65-F5344CB8AC3E}">
        <p14:creationId xmlns:p14="http://schemas.microsoft.com/office/powerpoint/2010/main" val="411097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type="title"/>
          </p:nvPr>
        </p:nvSpPr>
        <p:spPr>
          <a:xfrm>
            <a:off x="428815" y="181411"/>
            <a:ext cx="11375280" cy="450360"/>
          </a:xfrm>
          <a:prstGeom prst="rect">
            <a:avLst/>
          </a:prstGeom>
          <a:noFill/>
          <a:ln w="0">
            <a:noFill/>
          </a:ln>
        </p:spPr>
        <p:txBody>
          <a:bodyPr lIns="0" tIns="0" rIns="0" bIns="0" anchor="t">
            <a:noAutofit/>
          </a:bodyPr>
          <a:lstStyle/>
          <a:p>
            <a:pPr algn="r">
              <a:tabLst>
                <a:tab pos="0" algn="l"/>
              </a:tabLst>
            </a:pPr>
            <a:r>
              <a:rPr lang="en-US" sz="3000" b="1" strike="noStrike" spc="-1" dirty="0">
                <a:solidFill>
                  <a:schemeClr val="accent1"/>
                </a:solidFill>
                <a:latin typeface="Arial"/>
              </a:rPr>
              <a:t>Meanwhile in the theory side…</a:t>
            </a:r>
            <a:endParaRPr lang="en-US" sz="3000" b="0" strike="noStrike" spc="-1" dirty="0">
              <a:solidFill>
                <a:srgbClr val="0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CADD5FBF-9583-6C42-44FC-B3D7C3899CBE}"/>
                  </a:ext>
                </a:extLst>
              </p14:cNvPr>
              <p14:cNvContentPartPr/>
              <p14:nvPr/>
            </p14:nvContentPartPr>
            <p14:xfrm>
              <a:off x="6674848" y="5434690"/>
              <a:ext cx="360" cy="360"/>
            </p14:xfrm>
          </p:contentPart>
        </mc:Choice>
        <mc:Fallback xmlns="">
          <p:pic>
            <p:nvPicPr>
              <p:cNvPr id="25" name="Ink 24">
                <a:extLst>
                  <a:ext uri="{FF2B5EF4-FFF2-40B4-BE49-F238E27FC236}">
                    <a16:creationId xmlns:a16="http://schemas.microsoft.com/office/drawing/2014/main" id="{CADD5FBF-9583-6C42-44FC-B3D7C3899CBE}"/>
                  </a:ext>
                </a:extLst>
              </p:cNvPr>
              <p:cNvPicPr/>
              <p:nvPr/>
            </p:nvPicPr>
            <p:blipFill>
              <a:blip r:embed="rId4"/>
              <a:stretch>
                <a:fillRect/>
              </a:stretch>
            </p:blipFill>
            <p:spPr>
              <a:xfrm>
                <a:off x="6665848" y="5426050"/>
                <a:ext cx="18000" cy="18000"/>
              </a:xfrm>
              <a:prstGeom prst="rect">
                <a:avLst/>
              </a:prstGeom>
            </p:spPr>
          </p:pic>
        </mc:Fallback>
      </mc:AlternateContent>
      <p:pic>
        <p:nvPicPr>
          <p:cNvPr id="2" name="Picture 1">
            <a:extLst>
              <a:ext uri="{FF2B5EF4-FFF2-40B4-BE49-F238E27FC236}">
                <a16:creationId xmlns:a16="http://schemas.microsoft.com/office/drawing/2014/main" id="{546B88F1-7378-7B8E-FC64-C251BF043A74}"/>
              </a:ext>
            </a:extLst>
          </p:cNvPr>
          <p:cNvPicPr>
            <a:picLocks noChangeAspect="1"/>
          </p:cNvPicPr>
          <p:nvPr/>
        </p:nvPicPr>
        <p:blipFill>
          <a:blip r:embed="rId5"/>
          <a:stretch>
            <a:fillRect/>
          </a:stretch>
        </p:blipFill>
        <p:spPr>
          <a:xfrm>
            <a:off x="4447627" y="3429000"/>
            <a:ext cx="3296745" cy="3063117"/>
          </a:xfrm>
          <a:prstGeom prst="rect">
            <a:avLst/>
          </a:prstGeom>
        </p:spPr>
      </p:pic>
      <p:pic>
        <p:nvPicPr>
          <p:cNvPr id="8" name="Picture 7">
            <a:extLst>
              <a:ext uri="{FF2B5EF4-FFF2-40B4-BE49-F238E27FC236}">
                <a16:creationId xmlns:a16="http://schemas.microsoft.com/office/drawing/2014/main" id="{2E74BCB2-14B3-8058-AFE2-B1614BC8ABE2}"/>
              </a:ext>
            </a:extLst>
          </p:cNvPr>
          <p:cNvPicPr>
            <a:picLocks noChangeAspect="1"/>
          </p:cNvPicPr>
          <p:nvPr/>
        </p:nvPicPr>
        <p:blipFill>
          <a:blip r:embed="rId6"/>
          <a:stretch>
            <a:fillRect/>
          </a:stretch>
        </p:blipFill>
        <p:spPr>
          <a:xfrm>
            <a:off x="68938" y="2989892"/>
            <a:ext cx="4378689" cy="3757770"/>
          </a:xfrm>
          <a:prstGeom prst="rect">
            <a:avLst/>
          </a:prstGeom>
        </p:spPr>
      </p:pic>
      <p:sp>
        <p:nvSpPr>
          <p:cNvPr id="10" name="TextBox 9">
            <a:extLst>
              <a:ext uri="{FF2B5EF4-FFF2-40B4-BE49-F238E27FC236}">
                <a16:creationId xmlns:a16="http://schemas.microsoft.com/office/drawing/2014/main" id="{42407B6A-0FBD-3E49-B069-A4BE50CC23DE}"/>
              </a:ext>
            </a:extLst>
          </p:cNvPr>
          <p:cNvSpPr txBox="1"/>
          <p:nvPr/>
        </p:nvSpPr>
        <p:spPr>
          <a:xfrm>
            <a:off x="1010729" y="1859796"/>
            <a:ext cx="10211453" cy="923330"/>
          </a:xfrm>
          <a:prstGeom prst="rect">
            <a:avLst/>
          </a:prstGeom>
          <a:noFill/>
        </p:spPr>
        <p:txBody>
          <a:bodyPr wrap="square">
            <a:spAutoFit/>
          </a:bodyPr>
          <a:lstStyle/>
          <a:p>
            <a:r>
              <a:rPr lang="en-GB" dirty="0">
                <a:effectLst/>
              </a:rPr>
              <a:t>Systematic modelling of pulsar light curves and spectra </a:t>
            </a:r>
          </a:p>
          <a:p>
            <a:r>
              <a:rPr lang="en-GB" dirty="0"/>
              <a:t>=&gt; </a:t>
            </a:r>
            <a:r>
              <a:rPr lang="en-GB" dirty="0">
                <a:effectLst/>
              </a:rPr>
              <a:t> </a:t>
            </a:r>
            <a:r>
              <a:rPr lang="en-GB" dirty="0">
                <a:solidFill>
                  <a:schemeClr val="accent1"/>
                </a:solidFill>
                <a:effectLst/>
              </a:rPr>
              <a:t>Most particle</a:t>
            </a:r>
            <a:r>
              <a:rPr lang="en-GB" dirty="0">
                <a:solidFill>
                  <a:schemeClr val="accent1"/>
                </a:solidFill>
              </a:rPr>
              <a:t> </a:t>
            </a:r>
            <a:r>
              <a:rPr lang="en-GB" dirty="0">
                <a:solidFill>
                  <a:schemeClr val="accent1"/>
                </a:solidFill>
                <a:effectLst/>
              </a:rPr>
              <a:t>acceleration</a:t>
            </a:r>
            <a:r>
              <a:rPr lang="en-GB" dirty="0">
                <a:solidFill>
                  <a:schemeClr val="accent1"/>
                </a:solidFill>
              </a:rPr>
              <a:t> </a:t>
            </a:r>
            <a:r>
              <a:rPr lang="en-GB" dirty="0">
                <a:solidFill>
                  <a:schemeClr val="accent1"/>
                </a:solidFill>
                <a:effectLst/>
              </a:rPr>
              <a:t>occurs</a:t>
            </a:r>
            <a:r>
              <a:rPr lang="en-GB" dirty="0">
                <a:solidFill>
                  <a:schemeClr val="accent1"/>
                </a:solidFill>
              </a:rPr>
              <a:t> high in the magnetosphere and/or beyond</a:t>
            </a:r>
            <a:br>
              <a:rPr lang="en-GB" dirty="0">
                <a:solidFill>
                  <a:schemeClr val="accent1"/>
                </a:solidFill>
                <a:effectLst/>
              </a:rPr>
            </a:br>
            <a:r>
              <a:rPr lang="en-GB" dirty="0">
                <a:effectLst/>
              </a:rPr>
              <a:t>=&gt;</a:t>
            </a:r>
            <a:r>
              <a:rPr lang="en-GB" dirty="0">
                <a:solidFill>
                  <a:schemeClr val="accent1"/>
                </a:solidFill>
                <a:effectLst/>
              </a:rPr>
              <a:t>  Multiple acceleration regions/components  - Gaps vs Stripped winds        </a:t>
            </a:r>
          </a:p>
        </p:txBody>
      </p:sp>
      <p:pic>
        <p:nvPicPr>
          <p:cNvPr id="11" name="Picture 10">
            <a:extLst>
              <a:ext uri="{FF2B5EF4-FFF2-40B4-BE49-F238E27FC236}">
                <a16:creationId xmlns:a16="http://schemas.microsoft.com/office/drawing/2014/main" id="{52DE6F28-B4E2-F9A9-40F8-1930382F5C32}"/>
              </a:ext>
            </a:extLst>
          </p:cNvPr>
          <p:cNvPicPr>
            <a:picLocks noChangeAspect="1"/>
          </p:cNvPicPr>
          <p:nvPr/>
        </p:nvPicPr>
        <p:blipFill>
          <a:blip r:embed="rId7"/>
          <a:stretch>
            <a:fillRect/>
          </a:stretch>
        </p:blipFill>
        <p:spPr>
          <a:xfrm>
            <a:off x="7617786" y="3429000"/>
            <a:ext cx="3971808" cy="2634764"/>
          </a:xfrm>
          <a:prstGeom prst="rect">
            <a:avLst/>
          </a:prstGeom>
        </p:spPr>
      </p:pic>
      <p:sp>
        <p:nvSpPr>
          <p:cNvPr id="3" name="TextBox 18">
            <a:extLst>
              <a:ext uri="{FF2B5EF4-FFF2-40B4-BE49-F238E27FC236}">
                <a16:creationId xmlns:a16="http://schemas.microsoft.com/office/drawing/2014/main" id="{DF17ABC8-3690-09EB-0D6E-344B3C085F0E}"/>
              </a:ext>
            </a:extLst>
          </p:cNvPr>
          <p:cNvSpPr/>
          <p:nvPr/>
        </p:nvSpPr>
        <p:spPr>
          <a:xfrm rot="16200000">
            <a:off x="10175063" y="3382133"/>
            <a:ext cx="2829062" cy="2601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ES" sz="1100" spc="-1" dirty="0">
                <a:solidFill>
                  <a:schemeClr val="dk1">
                    <a:lumMod val="50000"/>
                    <a:lumOff val="50000"/>
                  </a:schemeClr>
                </a:solidFill>
                <a:latin typeface="Arial"/>
              </a:rPr>
              <a:t>Harding et al 2021</a:t>
            </a:r>
            <a:endParaRPr lang="en-US" sz="1100" b="0" strike="noStrike" spc="-1" dirty="0">
              <a:solidFill>
                <a:srgbClr val="000000"/>
              </a:solidFill>
              <a:latin typeface="Calibri"/>
            </a:endParaRPr>
          </a:p>
        </p:txBody>
      </p:sp>
      <p:sp>
        <p:nvSpPr>
          <p:cNvPr id="4" name="TextBox 18">
            <a:extLst>
              <a:ext uri="{FF2B5EF4-FFF2-40B4-BE49-F238E27FC236}">
                <a16:creationId xmlns:a16="http://schemas.microsoft.com/office/drawing/2014/main" id="{8A93A1EB-4DA5-15F2-FEF0-BBD5094627FC}"/>
              </a:ext>
            </a:extLst>
          </p:cNvPr>
          <p:cNvSpPr/>
          <p:nvPr/>
        </p:nvSpPr>
        <p:spPr>
          <a:xfrm rot="16200000">
            <a:off x="2968057" y="3298922"/>
            <a:ext cx="2829062" cy="2601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ES" sz="1100" spc="-1" dirty="0">
                <a:solidFill>
                  <a:schemeClr val="dk1">
                    <a:lumMod val="50000"/>
                    <a:lumOff val="50000"/>
                  </a:schemeClr>
                </a:solidFill>
                <a:latin typeface="Arial"/>
              </a:rPr>
              <a:t>Cerutti et al 2016</a:t>
            </a:r>
            <a:endParaRPr lang="en-US" sz="1100" b="0" strike="noStrike" spc="-1" dirty="0">
              <a:solidFill>
                <a:srgbClr val="000000"/>
              </a:solidFill>
              <a:latin typeface="Calibri"/>
            </a:endParaRPr>
          </a:p>
        </p:txBody>
      </p:sp>
    </p:spTree>
    <p:extLst>
      <p:ext uri="{BB962C8B-B14F-4D97-AF65-F5344CB8AC3E}">
        <p14:creationId xmlns:p14="http://schemas.microsoft.com/office/powerpoint/2010/main" val="111880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 name="Picture 2"/>
          <p:cNvPicPr/>
          <p:nvPr/>
        </p:nvPicPr>
        <p:blipFill>
          <a:blip r:embed="rId3"/>
          <a:stretch/>
        </p:blipFill>
        <p:spPr>
          <a:xfrm>
            <a:off x="2223920" y="1279061"/>
            <a:ext cx="6833880" cy="4964040"/>
          </a:xfrm>
          <a:prstGeom prst="rect">
            <a:avLst/>
          </a:prstGeom>
          <a:ln w="0">
            <a:noFill/>
          </a:ln>
        </p:spPr>
      </p:pic>
      <p:cxnSp>
        <p:nvCxnSpPr>
          <p:cNvPr id="244" name="Straight Connector 4"/>
          <p:cNvCxnSpPr/>
          <p:nvPr/>
        </p:nvCxnSpPr>
        <p:spPr>
          <a:xfrm>
            <a:off x="5234212" y="1013395"/>
            <a:ext cx="720" cy="288720"/>
          </a:xfrm>
          <a:prstGeom prst="straightConnector1">
            <a:avLst/>
          </a:prstGeom>
          <a:ln w="9525">
            <a:solidFill>
              <a:srgbClr val="000000"/>
            </a:solidFill>
            <a:round/>
          </a:ln>
        </p:spPr>
      </p:cxnSp>
      <p:cxnSp>
        <p:nvCxnSpPr>
          <p:cNvPr id="245" name="Straight Connector 6"/>
          <p:cNvCxnSpPr/>
          <p:nvPr/>
        </p:nvCxnSpPr>
        <p:spPr>
          <a:xfrm>
            <a:off x="6818212" y="1013395"/>
            <a:ext cx="720" cy="288720"/>
          </a:xfrm>
          <a:prstGeom prst="straightConnector1">
            <a:avLst/>
          </a:prstGeom>
          <a:ln w="9525">
            <a:solidFill>
              <a:srgbClr val="000000"/>
            </a:solidFill>
            <a:round/>
          </a:ln>
        </p:spPr>
      </p:cxnSp>
      <p:cxnSp>
        <p:nvCxnSpPr>
          <p:cNvPr id="246" name="Straight Arrow Connector 10"/>
          <p:cNvCxnSpPr/>
          <p:nvPr/>
        </p:nvCxnSpPr>
        <p:spPr>
          <a:xfrm>
            <a:off x="5234212" y="941395"/>
            <a:ext cx="1584720" cy="720"/>
          </a:xfrm>
          <a:prstGeom prst="straightConnector1">
            <a:avLst/>
          </a:prstGeom>
          <a:ln w="9525">
            <a:solidFill>
              <a:srgbClr val="000000"/>
            </a:solidFill>
            <a:round/>
            <a:headEnd type="triangle" w="med" len="med"/>
            <a:tailEnd type="triangle" w="med" len="med"/>
          </a:ln>
        </p:spPr>
      </p:cxnSp>
      <p:pic>
        <p:nvPicPr>
          <p:cNvPr id="247" name="Picture 12"/>
          <p:cNvPicPr/>
          <p:nvPr/>
        </p:nvPicPr>
        <p:blipFill>
          <a:blip r:embed="rId4"/>
          <a:stretch/>
        </p:blipFill>
        <p:spPr>
          <a:xfrm>
            <a:off x="5342212" y="658075"/>
            <a:ext cx="1367280" cy="210960"/>
          </a:xfrm>
          <a:prstGeom prst="rect">
            <a:avLst/>
          </a:prstGeom>
          <a:ln w="0">
            <a:noFill/>
          </a:ln>
        </p:spPr>
      </p:pic>
      <p:sp>
        <p:nvSpPr>
          <p:cNvPr id="249" name="TextBox 16"/>
          <p:cNvSpPr/>
          <p:nvPr/>
        </p:nvSpPr>
        <p:spPr>
          <a:xfrm rot="16200000">
            <a:off x="-1282549" y="3095275"/>
            <a:ext cx="609696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ES" sz="1100" b="0" strike="noStrike" spc="-1" dirty="0">
                <a:solidFill>
                  <a:schemeClr val="dk1">
                    <a:lumMod val="50000"/>
                    <a:lumOff val="50000"/>
                  </a:schemeClr>
                </a:solidFill>
                <a:latin typeface="Arial"/>
              </a:rPr>
              <a:t>HESS Collaboration et al 2023</a:t>
            </a:r>
            <a:endParaRPr lang="en-US" sz="1100" b="0" strike="noStrike" spc="-1" dirty="0">
              <a:solidFill>
                <a:srgbClr val="000000"/>
              </a:solidFill>
              <a:latin typeface="Calibri"/>
            </a:endParaRPr>
          </a:p>
        </p:txBody>
      </p:sp>
      <p:sp>
        <p:nvSpPr>
          <p:cNvPr id="4" name="TextBox 3">
            <a:extLst>
              <a:ext uri="{FF2B5EF4-FFF2-40B4-BE49-F238E27FC236}">
                <a16:creationId xmlns:a16="http://schemas.microsoft.com/office/drawing/2014/main" id="{FAB81267-5575-E192-17F4-2D29DBCA14DE}"/>
              </a:ext>
            </a:extLst>
          </p:cNvPr>
          <p:cNvSpPr txBox="1"/>
          <p:nvPr/>
        </p:nvSpPr>
        <p:spPr>
          <a:xfrm>
            <a:off x="1894631" y="175495"/>
            <a:ext cx="6098344" cy="1200329"/>
          </a:xfrm>
          <a:prstGeom prst="rect">
            <a:avLst/>
          </a:prstGeom>
          <a:solidFill>
            <a:srgbClr val="FFFFFF"/>
          </a:solidFill>
        </p:spPr>
        <p:txBody>
          <a:bodyPr wrap="square">
            <a:spAutoFit/>
          </a:bodyPr>
          <a:lstStyle/>
          <a:p>
            <a:pPr defTabSz="457200">
              <a:lnSpc>
                <a:spcPct val="100000"/>
              </a:lnSpc>
            </a:pPr>
            <a:endParaRPr lang="en-US" sz="1800" b="0" strike="noStrike" spc="-1" dirty="0">
              <a:solidFill>
                <a:srgbClr val="000000"/>
              </a:solidFill>
              <a:latin typeface="Calibri"/>
            </a:endParaRPr>
          </a:p>
          <a:p>
            <a:pPr defTabSz="457200">
              <a:lnSpc>
                <a:spcPct val="100000"/>
              </a:lnSpc>
            </a:pPr>
            <a:r>
              <a:rPr lang="en-GB" sz="1800" b="0" strike="noStrike" spc="-1" dirty="0">
                <a:solidFill>
                  <a:schemeClr val="dk1"/>
                </a:solidFill>
                <a:latin typeface="Arial"/>
              </a:rPr>
              <a:t>(</a:t>
            </a:r>
            <a:r>
              <a:rPr lang="en-GB" sz="1800" b="0" strike="noStrike" spc="-1" dirty="0" err="1">
                <a:solidFill>
                  <a:schemeClr val="dk1"/>
                </a:solidFill>
                <a:latin typeface="Arial"/>
              </a:rPr>
              <a:t>i</a:t>
            </a:r>
            <a:r>
              <a:rPr lang="en-GB" sz="1800" b="0" strike="noStrike" spc="-1" dirty="0">
                <a:solidFill>
                  <a:schemeClr val="dk1"/>
                </a:solidFill>
                <a:latin typeface="Arial"/>
              </a:rPr>
              <a:t>) </a:t>
            </a:r>
            <a:r>
              <a:rPr lang="en-GB" sz="1800" b="1" strike="noStrike" spc="-1" dirty="0">
                <a:solidFill>
                  <a:schemeClr val="dk1"/>
                </a:solidFill>
                <a:latin typeface="Arial"/>
              </a:rPr>
              <a:t>Magnetospheric models</a:t>
            </a:r>
            <a:endParaRPr lang="en-US" sz="1800" b="0" strike="noStrike" spc="-1" dirty="0">
              <a:solidFill>
                <a:srgbClr val="000000"/>
              </a:solidFill>
              <a:latin typeface="Calibri"/>
            </a:endParaRPr>
          </a:p>
          <a:p>
            <a:pPr defTabSz="457200">
              <a:lnSpc>
                <a:spcPct val="100000"/>
              </a:lnSpc>
            </a:pPr>
            <a:r>
              <a:rPr lang="en-GB" sz="1800" b="0" strike="noStrike" spc="-1" dirty="0">
                <a:solidFill>
                  <a:schemeClr val="dk1"/>
                </a:solidFill>
                <a:latin typeface="Arial"/>
              </a:rPr>
              <a:t>accelerating E||, charge</a:t>
            </a:r>
            <a:endParaRPr lang="en-US" sz="1800" b="0" strike="noStrike" spc="-1" dirty="0">
              <a:solidFill>
                <a:srgbClr val="000000"/>
              </a:solidFill>
              <a:latin typeface="Calibri"/>
            </a:endParaRPr>
          </a:p>
          <a:p>
            <a:pPr defTabSz="457200">
              <a:lnSpc>
                <a:spcPct val="100000"/>
              </a:lnSpc>
            </a:pPr>
            <a:r>
              <a:rPr lang="en-GB" sz="1800" b="0" strike="noStrike" spc="-1" dirty="0">
                <a:solidFill>
                  <a:schemeClr val="dk1"/>
                </a:solidFill>
                <a:latin typeface="Arial"/>
              </a:rPr>
              <a:t>depleted zones; CR / IC</a:t>
            </a:r>
            <a:endParaRPr lang="en-US" sz="1800" b="0" strike="noStrike" spc="-1" dirty="0">
              <a:solidFill>
                <a:srgbClr val="000000"/>
              </a:solidFill>
              <a:latin typeface="Calibri"/>
            </a:endParaRPr>
          </a:p>
        </p:txBody>
      </p:sp>
      <p:sp>
        <p:nvSpPr>
          <p:cNvPr id="6" name="TextBox 5">
            <a:extLst>
              <a:ext uri="{FF2B5EF4-FFF2-40B4-BE49-F238E27FC236}">
                <a16:creationId xmlns:a16="http://schemas.microsoft.com/office/drawing/2014/main" id="{11A2FB83-F242-850A-79B5-EE6D42F1985A}"/>
              </a:ext>
            </a:extLst>
          </p:cNvPr>
          <p:cNvSpPr txBox="1"/>
          <p:nvPr/>
        </p:nvSpPr>
        <p:spPr>
          <a:xfrm>
            <a:off x="8825313" y="3160916"/>
            <a:ext cx="3661117" cy="1200329"/>
          </a:xfrm>
          <a:prstGeom prst="rect">
            <a:avLst/>
          </a:prstGeom>
          <a:noFill/>
        </p:spPr>
        <p:txBody>
          <a:bodyPr wrap="square">
            <a:spAutoFit/>
          </a:bodyPr>
          <a:lstStyle/>
          <a:p>
            <a:pPr defTabSz="457200">
              <a:lnSpc>
                <a:spcPct val="100000"/>
              </a:lnSpc>
            </a:pPr>
            <a:r>
              <a:rPr lang="en-GB" sz="1800" b="0" strike="noStrike" spc="-1" dirty="0">
                <a:solidFill>
                  <a:schemeClr val="dk1"/>
                </a:solidFill>
                <a:latin typeface="Arial"/>
              </a:rPr>
              <a:t>(ii) </a:t>
            </a:r>
            <a:r>
              <a:rPr lang="en-GB" sz="1800" b="1" strike="noStrike" spc="-1" dirty="0">
                <a:solidFill>
                  <a:schemeClr val="dk1"/>
                </a:solidFill>
                <a:latin typeface="Arial"/>
              </a:rPr>
              <a:t>Wind models: </a:t>
            </a:r>
            <a:endParaRPr lang="en-GB" sz="1800" b="0" strike="noStrike" spc="-1" dirty="0">
              <a:solidFill>
                <a:srgbClr val="000000"/>
              </a:solidFill>
              <a:latin typeface="Calibri"/>
            </a:endParaRPr>
          </a:p>
          <a:p>
            <a:pPr defTabSz="457200">
              <a:lnSpc>
                <a:spcPct val="100000"/>
              </a:lnSpc>
            </a:pPr>
            <a:r>
              <a:rPr lang="en-GB" sz="1800" b="0" strike="noStrike" spc="-1" dirty="0">
                <a:solidFill>
                  <a:schemeClr val="dk1"/>
                </a:solidFill>
                <a:latin typeface="Arial"/>
              </a:rPr>
              <a:t>Magnetic reconnection</a:t>
            </a:r>
            <a:endParaRPr lang="en-GB" sz="1800" b="0" strike="noStrike" spc="-1" dirty="0">
              <a:solidFill>
                <a:srgbClr val="000000"/>
              </a:solidFill>
              <a:latin typeface="Calibri"/>
            </a:endParaRPr>
          </a:p>
          <a:p>
            <a:pPr defTabSz="457200">
              <a:lnSpc>
                <a:spcPct val="100000"/>
              </a:lnSpc>
            </a:pPr>
            <a:r>
              <a:rPr lang="en-GB" sz="1800" b="0" strike="noStrike" spc="-1" dirty="0">
                <a:solidFill>
                  <a:schemeClr val="dk1"/>
                </a:solidFill>
                <a:latin typeface="Arial"/>
              </a:rPr>
              <a:t>current sheet; </a:t>
            </a:r>
            <a:r>
              <a:rPr lang="en-GB" spc="-1" dirty="0">
                <a:solidFill>
                  <a:schemeClr val="dk1"/>
                </a:solidFill>
                <a:latin typeface="Arial"/>
              </a:rPr>
              <a:t>non-ideal MHD;</a:t>
            </a:r>
            <a:br>
              <a:rPr lang="en-GB" sz="1800" dirty="0"/>
            </a:br>
            <a:r>
              <a:rPr lang="en-GB" sz="1800" b="0" strike="noStrike" spc="-1" dirty="0">
                <a:solidFill>
                  <a:schemeClr val="dk1"/>
                </a:solidFill>
                <a:latin typeface="Arial"/>
              </a:rPr>
              <a:t>SR / IC</a:t>
            </a:r>
            <a:endParaRPr lang="en-GB" sz="1800" b="0" strike="noStrike" spc="-1" dirty="0">
              <a:solidFill>
                <a:srgbClr val="000000"/>
              </a:solidFill>
              <a:latin typeface="Calibri"/>
            </a:endParaRPr>
          </a:p>
        </p:txBody>
      </p:sp>
      <p:sp>
        <p:nvSpPr>
          <p:cNvPr id="2" name="TextBox 8">
            <a:extLst>
              <a:ext uri="{FF2B5EF4-FFF2-40B4-BE49-F238E27FC236}">
                <a16:creationId xmlns:a16="http://schemas.microsoft.com/office/drawing/2014/main" id="{6AC839B0-8550-0413-42C4-74D487C1C36F}"/>
              </a:ext>
            </a:extLst>
          </p:cNvPr>
          <p:cNvSpPr/>
          <p:nvPr/>
        </p:nvSpPr>
        <p:spPr>
          <a:xfrm>
            <a:off x="7607391" y="400675"/>
            <a:ext cx="609696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ES" sz="1100" b="0" strike="noStrike" spc="-1" dirty="0">
                <a:solidFill>
                  <a:schemeClr val="dk1">
                    <a:lumMod val="50000"/>
                    <a:lumOff val="50000"/>
                  </a:schemeClr>
                </a:solidFill>
                <a:latin typeface="Arial"/>
              </a:rPr>
              <a:t>HESS Collaboration et al 2023</a:t>
            </a:r>
            <a:endParaRPr lang="en-US" sz="1100" b="0" strike="noStrike" spc="-1" dirty="0">
              <a:solidFill>
                <a:srgbClr val="000000"/>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p:cNvSpPr>
          <p:nvPr>
            <p:ph type="title"/>
          </p:nvPr>
        </p:nvSpPr>
        <p:spPr>
          <a:xfrm>
            <a:off x="585720" y="330480"/>
            <a:ext cx="11375640" cy="450720"/>
          </a:xfrm>
          <a:prstGeom prst="rect">
            <a:avLst/>
          </a:prstGeom>
          <a:noFill/>
          <a:ln w="0">
            <a:noFill/>
          </a:ln>
        </p:spPr>
        <p:txBody>
          <a:bodyPr lIns="0" tIns="0" rIns="0" bIns="0" anchor="t">
            <a:noAutofit/>
          </a:bodyPr>
          <a:lstStyle/>
          <a:p>
            <a:pPr indent="0" defTabSz="914400">
              <a:lnSpc>
                <a:spcPct val="90000"/>
              </a:lnSpc>
              <a:buNone/>
            </a:pPr>
            <a:r>
              <a:rPr lang="de-DE" sz="3000" b="1" strike="noStrike" spc="-1" dirty="0">
                <a:solidFill>
                  <a:schemeClr val="accent1"/>
                </a:solidFill>
                <a:latin typeface="Arial"/>
              </a:rPr>
              <a:t>Open Questions and </a:t>
            </a:r>
            <a:r>
              <a:rPr lang="de-DE" sz="3000" b="1" strike="noStrike" spc="-1" dirty="0" err="1">
                <a:solidFill>
                  <a:schemeClr val="accent1"/>
                </a:solidFill>
                <a:latin typeface="Arial"/>
              </a:rPr>
              <a:t>ongoing</a:t>
            </a:r>
            <a:r>
              <a:rPr lang="de-DE" sz="3000" b="1" strike="noStrike" spc="-1" dirty="0">
                <a:solidFill>
                  <a:schemeClr val="accent1"/>
                </a:solidFill>
                <a:latin typeface="Arial"/>
              </a:rPr>
              <a:t> </a:t>
            </a:r>
            <a:r>
              <a:rPr lang="de-DE" sz="3000" b="1" strike="noStrike" spc="-1" dirty="0" err="1">
                <a:solidFill>
                  <a:schemeClr val="accent1"/>
                </a:solidFill>
                <a:latin typeface="Arial"/>
              </a:rPr>
              <a:t>activities</a:t>
            </a:r>
            <a:endParaRPr lang="en-US" sz="3000" b="0" strike="noStrike" spc="-1" dirty="0">
              <a:solidFill>
                <a:schemeClr val="dk1"/>
              </a:solidFill>
              <a:latin typeface="Arial"/>
            </a:endParaRPr>
          </a:p>
        </p:txBody>
      </p:sp>
      <p:sp>
        <p:nvSpPr>
          <p:cNvPr id="527" name="PlaceHolder 2"/>
          <p:cNvSpPr>
            <a:spLocks noGrp="1"/>
          </p:cNvSpPr>
          <p:nvPr>
            <p:ph/>
          </p:nvPr>
        </p:nvSpPr>
        <p:spPr>
          <a:xfrm>
            <a:off x="5685685" y="1292114"/>
            <a:ext cx="5920595" cy="5235405"/>
          </a:xfrm>
          <a:prstGeom prst="rect">
            <a:avLst/>
          </a:prstGeom>
          <a:noFill/>
          <a:ln w="0">
            <a:noFill/>
          </a:ln>
        </p:spPr>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de-DE" sz="1800" b="0" strike="noStrike" spc="-1" dirty="0" err="1">
                <a:solidFill>
                  <a:schemeClr val="dk1"/>
                </a:solidFill>
                <a:latin typeface="Arial"/>
              </a:rPr>
              <a:t>What‘s</a:t>
            </a:r>
            <a:r>
              <a:rPr lang="de-DE" sz="1800" b="0" strike="noStrike" spc="-1" dirty="0">
                <a:solidFill>
                  <a:schemeClr val="dk1"/>
                </a:solidFill>
                <a:latin typeface="Arial"/>
              </a:rPr>
              <a:t> </a:t>
            </a:r>
            <a:r>
              <a:rPr lang="de-DE" sz="1800" b="0" strike="noStrike" spc="-1" dirty="0" err="1">
                <a:solidFill>
                  <a:schemeClr val="dk1"/>
                </a:solidFill>
                <a:latin typeface="Arial"/>
              </a:rPr>
              <a:t>the</a:t>
            </a:r>
            <a:r>
              <a:rPr lang="de-DE" sz="1800" b="0" strike="noStrike" spc="-1" dirty="0">
                <a:solidFill>
                  <a:schemeClr val="dk1"/>
                </a:solidFill>
                <a:latin typeface="Arial"/>
              </a:rPr>
              <a:t> </a:t>
            </a:r>
            <a:r>
              <a:rPr lang="de-DE" sz="1800" b="0" strike="noStrike" spc="-1" dirty="0" err="1">
                <a:solidFill>
                  <a:schemeClr val="dk1"/>
                </a:solidFill>
                <a:latin typeface="Arial"/>
              </a:rPr>
              <a:t>nature</a:t>
            </a:r>
            <a:r>
              <a:rPr lang="de-DE" sz="1800" b="0" strike="noStrike" spc="-1" dirty="0">
                <a:solidFill>
                  <a:schemeClr val="dk1"/>
                </a:solidFill>
                <a:latin typeface="Arial"/>
              </a:rPr>
              <a:t> </a:t>
            </a:r>
            <a:r>
              <a:rPr lang="de-DE" sz="1800" b="0" strike="noStrike" spc="-1" dirty="0" err="1">
                <a:solidFill>
                  <a:schemeClr val="dk1"/>
                </a:solidFill>
                <a:latin typeface="Arial"/>
              </a:rPr>
              <a:t>of</a:t>
            </a:r>
            <a:r>
              <a:rPr lang="de-DE" sz="1800" b="0" strike="noStrike" spc="-1" dirty="0">
                <a:solidFill>
                  <a:schemeClr val="dk1"/>
                </a:solidFill>
                <a:latin typeface="Arial"/>
              </a:rPr>
              <a:t> </a:t>
            </a:r>
            <a:r>
              <a:rPr lang="de-DE" sz="1800" b="0" strike="noStrike" spc="-1" dirty="0" err="1">
                <a:solidFill>
                  <a:schemeClr val="dk1"/>
                </a:solidFill>
                <a:latin typeface="Arial"/>
              </a:rPr>
              <a:t>the</a:t>
            </a:r>
            <a:r>
              <a:rPr lang="de-DE" sz="1800" b="0" strike="noStrike" spc="-1" dirty="0">
                <a:solidFill>
                  <a:schemeClr val="dk1"/>
                </a:solidFill>
                <a:latin typeface="Arial"/>
              </a:rPr>
              <a:t> </a:t>
            </a:r>
            <a:r>
              <a:rPr lang="de-DE" sz="1800" b="0" strike="noStrike" spc="-1" dirty="0" err="1">
                <a:solidFill>
                  <a:schemeClr val="dk1"/>
                </a:solidFill>
                <a:latin typeface="Arial"/>
              </a:rPr>
              <a:t>tails</a:t>
            </a:r>
            <a:r>
              <a:rPr lang="de-DE" sz="1800" b="0" strike="noStrike" spc="-1" dirty="0">
                <a:solidFill>
                  <a:schemeClr val="dk1"/>
                </a:solidFill>
                <a:latin typeface="Arial"/>
              </a:rPr>
              <a:t>? Inverse Compton? </a:t>
            </a:r>
            <a:r>
              <a:rPr lang="de-DE" sz="1800" b="0" strike="noStrike" spc="-1" dirty="0" err="1">
                <a:solidFill>
                  <a:schemeClr val="dk1"/>
                </a:solidFill>
                <a:latin typeface="Arial"/>
              </a:rPr>
              <a:t>Where</a:t>
            </a:r>
            <a:r>
              <a:rPr lang="de-DE" sz="1800" b="0" strike="noStrike" spc="-1" dirty="0">
                <a:solidFill>
                  <a:schemeClr val="dk1"/>
                </a:solidFill>
                <a:latin typeface="Arial"/>
              </a:rPr>
              <a:t> </a:t>
            </a:r>
            <a:r>
              <a:rPr lang="de-DE" sz="1800" b="0" strike="noStrike" spc="-1" dirty="0" err="1">
                <a:solidFill>
                  <a:schemeClr val="dk1"/>
                </a:solidFill>
                <a:latin typeface="Arial"/>
              </a:rPr>
              <a:t>is</a:t>
            </a:r>
            <a:r>
              <a:rPr lang="de-DE" sz="1800" b="0" strike="noStrike" spc="-1" dirty="0">
                <a:solidFill>
                  <a:schemeClr val="dk1"/>
                </a:solidFill>
                <a:latin typeface="Arial"/>
              </a:rPr>
              <a:t> </a:t>
            </a:r>
            <a:r>
              <a:rPr lang="de-DE" sz="1800" b="0" strike="noStrike" spc="-1" dirty="0" err="1">
                <a:solidFill>
                  <a:schemeClr val="dk1"/>
                </a:solidFill>
                <a:latin typeface="Arial"/>
              </a:rPr>
              <a:t>the</a:t>
            </a:r>
            <a:r>
              <a:rPr lang="de-DE" sz="1800" b="0" strike="noStrike" spc="-1" dirty="0">
                <a:solidFill>
                  <a:schemeClr val="dk1"/>
                </a:solidFill>
                <a:latin typeface="Arial"/>
              </a:rPr>
              <a:t> </a:t>
            </a:r>
            <a:r>
              <a:rPr lang="de-DE" sz="1800" b="0" strike="noStrike" spc="-1" dirty="0" err="1">
                <a:solidFill>
                  <a:schemeClr val="dk1"/>
                </a:solidFill>
                <a:latin typeface="Arial"/>
              </a:rPr>
              <a:t>radiation</a:t>
            </a:r>
            <a:r>
              <a:rPr lang="de-DE" sz="1800" b="0" strike="noStrike" spc="-1" dirty="0">
                <a:solidFill>
                  <a:schemeClr val="dk1"/>
                </a:solidFill>
                <a:latin typeface="Arial"/>
              </a:rPr>
              <a:t> </a:t>
            </a:r>
            <a:r>
              <a:rPr lang="de-DE" sz="1800" b="0" strike="noStrike" spc="-1" dirty="0" err="1">
                <a:solidFill>
                  <a:schemeClr val="dk1"/>
                </a:solidFill>
                <a:latin typeface="Arial"/>
              </a:rPr>
              <a:t>produced</a:t>
            </a:r>
            <a:r>
              <a:rPr lang="de-DE" sz="1800" b="0" strike="noStrike" spc="-1" dirty="0">
                <a:solidFill>
                  <a:schemeClr val="dk1"/>
                </a:solidFill>
                <a:latin typeface="Arial"/>
              </a:rPr>
              <a:t>?</a:t>
            </a:r>
            <a:br>
              <a:rPr lang="de-DE" sz="1800" b="0" strike="noStrike" spc="-1" dirty="0">
                <a:solidFill>
                  <a:schemeClr val="dk1"/>
                </a:solidFill>
                <a:latin typeface="Arial"/>
              </a:rPr>
            </a:br>
            <a:endParaRPr lang="de-DE" sz="1800" b="0" strike="noStrike" spc="-1" dirty="0">
              <a:solidFill>
                <a:schemeClr val="dk1"/>
              </a:solidFill>
              <a:latin typeface="Arial"/>
            </a:endParaRPr>
          </a:p>
          <a:p>
            <a:pPr marL="361800" indent="-361800" defTabSz="914400">
              <a:lnSpc>
                <a:spcPct val="110000"/>
              </a:lnSpc>
              <a:spcAft>
                <a:spcPts val="1199"/>
              </a:spcAft>
              <a:buClr>
                <a:srgbClr val="000000"/>
              </a:buClr>
              <a:buFont typeface="Arial"/>
              <a:buChar char="•"/>
              <a:tabLst>
                <a:tab pos="361800" algn="l"/>
              </a:tabLst>
            </a:pPr>
            <a:r>
              <a:rPr lang="de-DE" sz="1800" spc="-1" dirty="0" err="1">
                <a:solidFill>
                  <a:schemeClr val="dk1"/>
                </a:solidFill>
                <a:latin typeface="Arial"/>
              </a:rPr>
              <a:t>What‘s</a:t>
            </a:r>
            <a:r>
              <a:rPr lang="de-DE" sz="1800" spc="-1" dirty="0">
                <a:solidFill>
                  <a:schemeClr val="dk1"/>
                </a:solidFill>
                <a:latin typeface="Arial"/>
              </a:rPr>
              <a:t> </a:t>
            </a:r>
            <a:r>
              <a:rPr lang="de-DE" sz="1800" spc="-1" dirty="0" err="1">
                <a:solidFill>
                  <a:schemeClr val="dk1"/>
                </a:solidFill>
                <a:latin typeface="Arial"/>
              </a:rPr>
              <a:t>the</a:t>
            </a:r>
            <a:r>
              <a:rPr lang="de-DE" sz="1800" spc="-1" dirty="0">
                <a:solidFill>
                  <a:schemeClr val="dk1"/>
                </a:solidFill>
                <a:latin typeface="Arial"/>
              </a:rPr>
              <a:t> </a:t>
            </a:r>
            <a:r>
              <a:rPr lang="de-DE" sz="1800" spc="-1" dirty="0" err="1">
                <a:solidFill>
                  <a:schemeClr val="dk1"/>
                </a:solidFill>
                <a:latin typeface="Arial"/>
              </a:rPr>
              <a:t>nature</a:t>
            </a:r>
            <a:r>
              <a:rPr lang="de-DE" sz="1800" spc="-1" dirty="0">
                <a:solidFill>
                  <a:schemeClr val="dk1"/>
                </a:solidFill>
                <a:latin typeface="Arial"/>
              </a:rPr>
              <a:t> </a:t>
            </a:r>
            <a:r>
              <a:rPr lang="de-DE" sz="1800" spc="-1" dirty="0" err="1">
                <a:solidFill>
                  <a:schemeClr val="dk1"/>
                </a:solidFill>
                <a:latin typeface="Arial"/>
              </a:rPr>
              <a:t>of</a:t>
            </a:r>
            <a:r>
              <a:rPr lang="de-DE" sz="1800" spc="-1" dirty="0">
                <a:solidFill>
                  <a:schemeClr val="dk1"/>
                </a:solidFill>
                <a:latin typeface="Arial"/>
              </a:rPr>
              <a:t> </a:t>
            </a:r>
            <a:r>
              <a:rPr lang="de-DE" sz="1800" spc="-1" dirty="0" err="1">
                <a:solidFill>
                  <a:schemeClr val="dk1"/>
                </a:solidFill>
                <a:latin typeface="Arial"/>
              </a:rPr>
              <a:t>the</a:t>
            </a:r>
            <a:r>
              <a:rPr lang="de-DE" sz="1800" spc="-1" dirty="0">
                <a:solidFill>
                  <a:schemeClr val="dk1"/>
                </a:solidFill>
                <a:latin typeface="Arial"/>
              </a:rPr>
              <a:t> multi-TeV </a:t>
            </a:r>
            <a:r>
              <a:rPr lang="de-DE" sz="1800" spc="-1" dirty="0" err="1">
                <a:solidFill>
                  <a:schemeClr val="dk1"/>
                </a:solidFill>
                <a:latin typeface="Arial"/>
              </a:rPr>
              <a:t>component</a:t>
            </a:r>
            <a:r>
              <a:rPr lang="de-DE" sz="1800" spc="-1" dirty="0">
                <a:solidFill>
                  <a:schemeClr val="dk1"/>
                </a:solidFill>
                <a:latin typeface="Arial"/>
              </a:rPr>
              <a:t>? Are </a:t>
            </a:r>
            <a:r>
              <a:rPr lang="de-DE" sz="1800" spc="-1" dirty="0" err="1">
                <a:solidFill>
                  <a:schemeClr val="dk1"/>
                </a:solidFill>
                <a:latin typeface="Arial"/>
              </a:rPr>
              <a:t>there</a:t>
            </a:r>
            <a:r>
              <a:rPr lang="de-DE" sz="1800" spc="-1" dirty="0">
                <a:solidFill>
                  <a:schemeClr val="dk1"/>
                </a:solidFill>
                <a:latin typeface="Arial"/>
              </a:rPr>
              <a:t> </a:t>
            </a:r>
            <a:r>
              <a:rPr lang="de-DE" sz="1800" spc="-1" dirty="0" err="1">
                <a:solidFill>
                  <a:schemeClr val="dk1"/>
                </a:solidFill>
                <a:latin typeface="Arial"/>
              </a:rPr>
              <a:t>more</a:t>
            </a:r>
            <a:r>
              <a:rPr lang="de-DE" sz="1800" spc="-1" dirty="0">
                <a:solidFill>
                  <a:schemeClr val="dk1"/>
                </a:solidFill>
                <a:latin typeface="Arial"/>
              </a:rPr>
              <a:t> </a:t>
            </a:r>
            <a:r>
              <a:rPr lang="de-DE" sz="1800" spc="-1" dirty="0" err="1">
                <a:solidFill>
                  <a:schemeClr val="dk1"/>
                </a:solidFill>
                <a:latin typeface="Arial"/>
              </a:rPr>
              <a:t>pulsars</a:t>
            </a:r>
            <a:r>
              <a:rPr lang="de-DE" sz="1800" spc="-1" dirty="0">
                <a:solidFill>
                  <a:schemeClr val="dk1"/>
                </a:solidFill>
                <a:latin typeface="Arial"/>
              </a:rPr>
              <a:t> like Vela? </a:t>
            </a:r>
            <a:r>
              <a:rPr lang="de-DE" sz="1800" spc="-1" dirty="0" err="1">
                <a:solidFill>
                  <a:schemeClr val="dk1"/>
                </a:solidFill>
                <a:latin typeface="Arial"/>
              </a:rPr>
              <a:t>Surely</a:t>
            </a:r>
            <a:r>
              <a:rPr lang="de-DE" sz="1800" spc="-1" dirty="0">
                <a:solidFill>
                  <a:schemeClr val="dk1"/>
                </a:solidFill>
                <a:latin typeface="Arial"/>
              </a:rPr>
              <a:t> </a:t>
            </a:r>
            <a:r>
              <a:rPr lang="de-DE" sz="1800" spc="-1" dirty="0" err="1">
                <a:solidFill>
                  <a:schemeClr val="dk1"/>
                </a:solidFill>
                <a:latin typeface="Arial"/>
              </a:rPr>
              <a:t>there</a:t>
            </a:r>
            <a:r>
              <a:rPr lang="de-DE" sz="1800" spc="-1" dirty="0">
                <a:solidFill>
                  <a:schemeClr val="dk1"/>
                </a:solidFill>
                <a:latin typeface="Arial"/>
              </a:rPr>
              <a:t> </a:t>
            </a:r>
            <a:r>
              <a:rPr lang="de-DE" sz="1800" spc="-1" dirty="0" err="1">
                <a:solidFill>
                  <a:schemeClr val="dk1"/>
                </a:solidFill>
                <a:latin typeface="Arial"/>
              </a:rPr>
              <a:t>are</a:t>
            </a:r>
            <a:r>
              <a:rPr lang="de-DE" sz="1800" spc="-1" dirty="0">
                <a:solidFill>
                  <a:schemeClr val="dk1"/>
                </a:solidFill>
                <a:latin typeface="Arial"/>
              </a:rPr>
              <a:t>!</a:t>
            </a:r>
          </a:p>
          <a:p>
            <a:pPr marL="361800" indent="-361800" defTabSz="914400">
              <a:lnSpc>
                <a:spcPct val="110000"/>
              </a:lnSpc>
              <a:spcAft>
                <a:spcPts val="1199"/>
              </a:spcAft>
              <a:buClr>
                <a:srgbClr val="000000"/>
              </a:buClr>
              <a:buFont typeface="Arial"/>
              <a:buChar char="•"/>
              <a:tabLst>
                <a:tab pos="361800" algn="l"/>
              </a:tabLst>
            </a:pPr>
            <a:r>
              <a:rPr lang="de-DE" sz="1800" spc="-1" dirty="0" err="1">
                <a:solidFill>
                  <a:schemeClr val="dk1"/>
                </a:solidFill>
                <a:latin typeface="Arial"/>
              </a:rPr>
              <a:t>What</a:t>
            </a:r>
            <a:r>
              <a:rPr lang="de-DE" sz="1800" spc="-1" dirty="0">
                <a:solidFill>
                  <a:schemeClr val="dk1"/>
                </a:solidFill>
                <a:latin typeface="Arial"/>
              </a:rPr>
              <a:t> </a:t>
            </a:r>
            <a:r>
              <a:rPr lang="de-DE" sz="1800" spc="-1" dirty="0" err="1">
                <a:solidFill>
                  <a:schemeClr val="dk1"/>
                </a:solidFill>
                <a:latin typeface="Arial"/>
              </a:rPr>
              <a:t>about</a:t>
            </a:r>
            <a:r>
              <a:rPr lang="de-DE" sz="1800" spc="-1" dirty="0">
                <a:solidFill>
                  <a:schemeClr val="dk1"/>
                </a:solidFill>
                <a:latin typeface="Arial"/>
              </a:rPr>
              <a:t> </a:t>
            </a:r>
            <a:r>
              <a:rPr lang="de-DE" sz="1800" spc="-1" dirty="0" err="1">
                <a:solidFill>
                  <a:schemeClr val="dk1"/>
                </a:solidFill>
                <a:latin typeface="Arial"/>
              </a:rPr>
              <a:t>Crab</a:t>
            </a:r>
            <a:r>
              <a:rPr lang="de-DE" sz="1800" spc="-1" dirty="0">
                <a:solidFill>
                  <a:schemeClr val="dk1"/>
                </a:solidFill>
                <a:latin typeface="Arial"/>
              </a:rPr>
              <a:t>? </a:t>
            </a:r>
          </a:p>
          <a:p>
            <a:pPr marL="361800" indent="-361800" defTabSz="914400">
              <a:lnSpc>
                <a:spcPct val="110000"/>
              </a:lnSpc>
              <a:spcAft>
                <a:spcPts val="1199"/>
              </a:spcAft>
              <a:buClr>
                <a:srgbClr val="000000"/>
              </a:buClr>
              <a:buFont typeface="Arial"/>
              <a:buChar char="•"/>
              <a:tabLst>
                <a:tab pos="361800" algn="l"/>
              </a:tabLst>
            </a:pPr>
            <a:r>
              <a:rPr lang="de-DE" sz="1800" spc="-1" dirty="0" err="1">
                <a:solidFill>
                  <a:schemeClr val="dk1"/>
                </a:solidFill>
                <a:latin typeface="Arial"/>
              </a:rPr>
              <a:t>What</a:t>
            </a:r>
            <a:r>
              <a:rPr lang="de-DE" sz="1800" spc="-1" dirty="0">
                <a:solidFill>
                  <a:schemeClr val="dk1"/>
                </a:solidFill>
                <a:latin typeface="Arial"/>
              </a:rPr>
              <a:t> </a:t>
            </a:r>
            <a:r>
              <a:rPr lang="de-DE" sz="1800" spc="-1" dirty="0" err="1">
                <a:solidFill>
                  <a:schemeClr val="dk1"/>
                </a:solidFill>
                <a:latin typeface="Arial"/>
              </a:rPr>
              <a:t>can</a:t>
            </a:r>
            <a:r>
              <a:rPr lang="de-DE" sz="1800" spc="-1" dirty="0">
                <a:solidFill>
                  <a:schemeClr val="dk1"/>
                </a:solidFill>
                <a:latin typeface="Arial"/>
              </a:rPr>
              <a:t> </a:t>
            </a:r>
            <a:r>
              <a:rPr lang="de-DE" sz="1800" spc="-1" dirty="0" err="1">
                <a:solidFill>
                  <a:schemeClr val="dk1"/>
                </a:solidFill>
                <a:latin typeface="Arial"/>
              </a:rPr>
              <a:t>we</a:t>
            </a:r>
            <a:r>
              <a:rPr lang="de-DE" sz="1800" spc="-1" dirty="0">
                <a:solidFill>
                  <a:schemeClr val="dk1"/>
                </a:solidFill>
                <a:latin typeface="Arial"/>
              </a:rPr>
              <a:t> </a:t>
            </a:r>
            <a:r>
              <a:rPr lang="de-DE" sz="1800" spc="-1" dirty="0" err="1">
                <a:solidFill>
                  <a:schemeClr val="dk1"/>
                </a:solidFill>
                <a:latin typeface="Arial"/>
              </a:rPr>
              <a:t>learn</a:t>
            </a:r>
            <a:r>
              <a:rPr lang="de-DE" sz="1800" spc="-1" dirty="0">
                <a:solidFill>
                  <a:schemeClr val="dk1"/>
                </a:solidFill>
                <a:latin typeface="Arial"/>
              </a:rPr>
              <a:t>? </a:t>
            </a:r>
            <a:br>
              <a:rPr lang="de-DE" sz="1800" spc="-1" dirty="0">
                <a:solidFill>
                  <a:schemeClr val="dk1"/>
                </a:solidFill>
                <a:latin typeface="Arial"/>
              </a:rPr>
            </a:br>
            <a:r>
              <a:rPr lang="de-DE" sz="1800" spc="-1" dirty="0" err="1">
                <a:solidFill>
                  <a:schemeClr val="dk1"/>
                </a:solidFill>
                <a:latin typeface="Arial"/>
              </a:rPr>
              <a:t>Is</a:t>
            </a:r>
            <a:r>
              <a:rPr lang="de-DE" sz="1800" spc="-1" dirty="0">
                <a:solidFill>
                  <a:schemeClr val="dk1"/>
                </a:solidFill>
                <a:latin typeface="Arial"/>
              </a:rPr>
              <a:t> </a:t>
            </a:r>
            <a:r>
              <a:rPr lang="de-DE" sz="1800" spc="-1" dirty="0" err="1">
                <a:solidFill>
                  <a:schemeClr val="dk1"/>
                </a:solidFill>
                <a:latin typeface="Arial"/>
              </a:rPr>
              <a:t>the</a:t>
            </a:r>
            <a:r>
              <a:rPr lang="de-DE" sz="1800" spc="-1" dirty="0">
                <a:solidFill>
                  <a:schemeClr val="dk1"/>
                </a:solidFill>
                <a:latin typeface="Arial"/>
              </a:rPr>
              <a:t> </a:t>
            </a:r>
            <a:r>
              <a:rPr lang="de-DE" sz="1800" spc="-1" dirty="0" err="1">
                <a:solidFill>
                  <a:schemeClr val="dk1"/>
                </a:solidFill>
                <a:latin typeface="Arial"/>
              </a:rPr>
              <a:t>density</a:t>
            </a:r>
            <a:r>
              <a:rPr lang="de-DE" sz="1800" spc="-1" dirty="0">
                <a:solidFill>
                  <a:schemeClr val="dk1"/>
                </a:solidFill>
                <a:latin typeface="Arial"/>
              </a:rPr>
              <a:t> </a:t>
            </a:r>
            <a:r>
              <a:rPr lang="de-DE" sz="1800" spc="-1" dirty="0" err="1">
                <a:solidFill>
                  <a:schemeClr val="dk1"/>
                </a:solidFill>
                <a:latin typeface="Arial"/>
              </a:rPr>
              <a:t>of</a:t>
            </a:r>
            <a:r>
              <a:rPr lang="de-DE" sz="1800" spc="-1" dirty="0">
                <a:solidFill>
                  <a:schemeClr val="dk1"/>
                </a:solidFill>
                <a:latin typeface="Arial"/>
              </a:rPr>
              <a:t> </a:t>
            </a:r>
            <a:r>
              <a:rPr lang="de-DE" sz="1800" spc="-1" dirty="0" err="1">
                <a:solidFill>
                  <a:schemeClr val="dk1"/>
                </a:solidFill>
                <a:latin typeface="Arial"/>
              </a:rPr>
              <a:t>the</a:t>
            </a:r>
            <a:r>
              <a:rPr lang="de-DE" sz="1800" spc="-1" dirty="0">
                <a:solidFill>
                  <a:schemeClr val="dk1"/>
                </a:solidFill>
                <a:latin typeface="Arial"/>
              </a:rPr>
              <a:t> </a:t>
            </a:r>
            <a:r>
              <a:rPr lang="de-DE" sz="1800" spc="-1" dirty="0" err="1">
                <a:solidFill>
                  <a:schemeClr val="dk1"/>
                </a:solidFill>
                <a:latin typeface="Arial"/>
              </a:rPr>
              <a:t>electrons</a:t>
            </a:r>
            <a:r>
              <a:rPr lang="de-DE" sz="1800" spc="-1" dirty="0">
                <a:solidFill>
                  <a:schemeClr val="dk1"/>
                </a:solidFill>
                <a:latin typeface="Arial"/>
              </a:rPr>
              <a:t> ~ </a:t>
            </a:r>
            <a:r>
              <a:rPr lang="en-US" sz="1800" spc="-1" dirty="0" err="1"/>
              <a:t>ρ</a:t>
            </a:r>
            <a:r>
              <a:rPr lang="en-US" sz="1800" spc="-1" baseline="-25000" dirty="0" err="1"/>
              <a:t>GJ</a:t>
            </a:r>
            <a:br>
              <a:rPr lang="en-US" sz="1800" spc="-1" baseline="-25000" dirty="0"/>
            </a:br>
            <a:r>
              <a:rPr lang="en-US" sz="1800" spc="-1" dirty="0">
                <a:latin typeface="Arial" panose="020B0604020202020204" pitchFamily="34" charset="0"/>
                <a:cs typeface="Arial" panose="020B0604020202020204" pitchFamily="34" charset="0"/>
              </a:rPr>
              <a:t>Maximum Lorentz factor</a:t>
            </a:r>
            <a:r>
              <a:rPr lang="de-DE" sz="1800" spc="-1" dirty="0">
                <a:latin typeface="Arial" panose="020B0604020202020204" pitchFamily="34" charset="0"/>
                <a:cs typeface="Arial" panose="020B0604020202020204" pitchFamily="34" charset="0"/>
              </a:rPr>
              <a:t> / Energy</a:t>
            </a:r>
            <a:br>
              <a:rPr lang="de-DE" sz="1800" spc="-1" dirty="0">
                <a:latin typeface="Arial" panose="020B0604020202020204" pitchFamily="34" charset="0"/>
                <a:cs typeface="Arial" panose="020B0604020202020204" pitchFamily="34" charset="0"/>
              </a:rPr>
            </a:br>
            <a:r>
              <a:rPr lang="de-DE" sz="1800" spc="-1" dirty="0" err="1">
                <a:latin typeface="Arial" panose="020B0604020202020204" pitchFamily="34" charset="0"/>
                <a:cs typeface="Arial" panose="020B0604020202020204" pitchFamily="34" charset="0"/>
              </a:rPr>
              <a:t>Constrains</a:t>
            </a:r>
            <a:r>
              <a:rPr lang="de-DE" sz="1800" spc="-1" dirty="0">
                <a:latin typeface="Arial" panose="020B0604020202020204" pitchFamily="34" charset="0"/>
                <a:cs typeface="Arial" panose="020B0604020202020204" pitchFamily="34" charset="0"/>
              </a:rPr>
              <a:t> on </a:t>
            </a:r>
            <a:r>
              <a:rPr lang="de-DE" sz="1800" spc="-1" dirty="0" err="1">
                <a:latin typeface="Arial" panose="020B0604020202020204" pitchFamily="34" charset="0"/>
                <a:cs typeface="Arial" panose="020B0604020202020204" pitchFamily="34" charset="0"/>
              </a:rPr>
              <a:t>the</a:t>
            </a:r>
            <a:r>
              <a:rPr lang="de-DE" sz="1800" spc="-1" dirty="0">
                <a:latin typeface="Arial" panose="020B0604020202020204" pitchFamily="34" charset="0"/>
                <a:cs typeface="Arial" panose="020B0604020202020204" pitchFamily="34" charset="0"/>
              </a:rPr>
              <a:t> </a:t>
            </a:r>
            <a:r>
              <a:rPr lang="de-DE" sz="1800" spc="-1" dirty="0" err="1">
                <a:latin typeface="Arial" panose="020B0604020202020204" pitchFamily="34" charset="0"/>
                <a:cs typeface="Arial" panose="020B0604020202020204" pitchFamily="34" charset="0"/>
              </a:rPr>
              <a:t>Op</a:t>
            </a:r>
            <a:r>
              <a:rPr lang="de-DE" sz="1800" spc="-1" dirty="0">
                <a:latin typeface="Arial" panose="020B0604020202020204" pitchFamily="34" charset="0"/>
                <a:cs typeface="Arial" panose="020B0604020202020204" pitchFamily="34" charset="0"/>
              </a:rPr>
              <a:t>/IR </a:t>
            </a:r>
            <a:r>
              <a:rPr lang="de-DE" sz="1800" spc="-1" dirty="0" err="1">
                <a:latin typeface="Arial" panose="020B0604020202020204" pitchFamily="34" charset="0"/>
                <a:cs typeface="Arial" panose="020B0604020202020204" pitchFamily="34" charset="0"/>
              </a:rPr>
              <a:t>photon</a:t>
            </a:r>
            <a:r>
              <a:rPr lang="de-DE" sz="1800" spc="-1" dirty="0">
                <a:latin typeface="Arial" panose="020B0604020202020204" pitchFamily="34" charset="0"/>
                <a:cs typeface="Arial" panose="020B0604020202020204" pitchFamily="34" charset="0"/>
              </a:rPr>
              <a:t> </a:t>
            </a:r>
            <a:r>
              <a:rPr lang="de-DE" sz="1800" spc="-1" dirty="0" err="1">
                <a:latin typeface="Arial" panose="020B0604020202020204" pitchFamily="34" charset="0"/>
                <a:cs typeface="Arial" panose="020B0604020202020204" pitchFamily="34" charset="0"/>
              </a:rPr>
              <a:t>fields</a:t>
            </a:r>
            <a:br>
              <a:rPr lang="de-DE" sz="1800" spc="-1" dirty="0">
                <a:latin typeface="Arial" panose="020B0604020202020204" pitchFamily="34" charset="0"/>
                <a:cs typeface="Arial" panose="020B0604020202020204" pitchFamily="34" charset="0"/>
              </a:rPr>
            </a:br>
            <a:endParaRPr lang="de-DE" sz="1800" spc="-1" dirty="0">
              <a:latin typeface="Arial" panose="020B0604020202020204" pitchFamily="34" charset="0"/>
              <a:cs typeface="Arial" panose="020B0604020202020204" pitchFamily="34" charset="0"/>
            </a:endParaRPr>
          </a:p>
          <a:p>
            <a:pPr marL="361800" indent="-361800" defTabSz="914400">
              <a:lnSpc>
                <a:spcPct val="110000"/>
              </a:lnSpc>
              <a:spcAft>
                <a:spcPts val="1199"/>
              </a:spcAft>
              <a:buClr>
                <a:srgbClr val="000000"/>
              </a:buClr>
              <a:buFont typeface="Arial"/>
              <a:buChar char="•"/>
              <a:tabLst>
                <a:tab pos="361800" algn="l"/>
              </a:tabLst>
            </a:pPr>
            <a:r>
              <a:rPr lang="de-DE" sz="1800" spc="-1" dirty="0">
                <a:latin typeface="Arial" panose="020B0604020202020204" pitchFamily="34" charset="0"/>
                <a:cs typeface="Arial" panose="020B0604020202020204" pitchFamily="34" charset="0"/>
              </a:rPr>
              <a:t>Extreme </a:t>
            </a:r>
            <a:r>
              <a:rPr lang="de-DE" sz="1800" spc="-1" dirty="0" err="1">
                <a:latin typeface="Arial" panose="020B0604020202020204" pitchFamily="34" charset="0"/>
                <a:cs typeface="Arial" panose="020B0604020202020204" pitchFamily="34" charset="0"/>
              </a:rPr>
              <a:t>e</a:t>
            </a:r>
            <a:r>
              <a:rPr lang="de-DE" sz="1800" spc="-1" baseline="30000" dirty="0">
                <a:latin typeface="Arial" panose="020B0604020202020204" pitchFamily="34" charset="0"/>
                <a:cs typeface="Arial" panose="020B0604020202020204" pitchFamily="34" charset="0"/>
              </a:rPr>
              <a:t>+-</a:t>
            </a:r>
            <a:r>
              <a:rPr lang="de-DE" sz="1800" spc="-1" dirty="0">
                <a:latin typeface="Arial" panose="020B0604020202020204" pitchFamily="34" charset="0"/>
                <a:cs typeface="Arial" panose="020B0604020202020204" pitchFamily="34" charset="0"/>
              </a:rPr>
              <a:t> </a:t>
            </a:r>
            <a:r>
              <a:rPr lang="de-DE" sz="1800" spc="-1" dirty="0" err="1">
                <a:latin typeface="Arial" panose="020B0604020202020204" pitchFamily="34" charset="0"/>
                <a:cs typeface="Arial" panose="020B0604020202020204" pitchFamily="34" charset="0"/>
              </a:rPr>
              <a:t>accelerators</a:t>
            </a:r>
            <a:r>
              <a:rPr lang="de-DE" sz="1800" spc="-1" dirty="0">
                <a:latin typeface="Arial" panose="020B0604020202020204" pitchFamily="34" charset="0"/>
                <a:cs typeface="Arial" panose="020B0604020202020204" pitchFamily="34" charset="0"/>
              </a:rPr>
              <a:t> =&gt; </a:t>
            </a:r>
            <a:r>
              <a:rPr lang="de-DE" sz="1800" spc="-1" dirty="0" err="1">
                <a:latin typeface="Arial" panose="020B0604020202020204" pitchFamily="34" charset="0"/>
                <a:cs typeface="Arial" panose="020B0604020202020204" pitchFamily="34" charset="0"/>
              </a:rPr>
              <a:t>Cosmic</a:t>
            </a:r>
            <a:r>
              <a:rPr lang="de-DE" sz="1800" spc="-1" dirty="0">
                <a:latin typeface="Arial" panose="020B0604020202020204" pitchFamily="34" charset="0"/>
                <a:cs typeface="Arial" panose="020B0604020202020204" pitchFamily="34" charset="0"/>
              </a:rPr>
              <a:t> </a:t>
            </a:r>
            <a:r>
              <a:rPr lang="de-DE" sz="1800" spc="-1" dirty="0" err="1">
                <a:latin typeface="Arial" panose="020B0604020202020204" pitchFamily="34" charset="0"/>
                <a:cs typeface="Arial" panose="020B0604020202020204" pitchFamily="34" charset="0"/>
              </a:rPr>
              <a:t>ray</a:t>
            </a:r>
            <a:r>
              <a:rPr lang="de-DE" sz="1800" spc="-1" dirty="0">
                <a:latin typeface="Arial" panose="020B0604020202020204" pitchFamily="34" charset="0"/>
                <a:cs typeface="Arial" panose="020B0604020202020204" pitchFamily="34" charset="0"/>
              </a:rPr>
              <a:t> </a:t>
            </a:r>
            <a:r>
              <a:rPr lang="de-DE" sz="1800" spc="-1" dirty="0" err="1">
                <a:latin typeface="Arial" panose="020B0604020202020204" pitchFamily="34" charset="0"/>
                <a:cs typeface="Arial" panose="020B0604020202020204" pitchFamily="34" charset="0"/>
              </a:rPr>
              <a:t>electrons</a:t>
            </a:r>
            <a:endParaRPr lang="de-DE" sz="1800" spc="-1" dirty="0"/>
          </a:p>
          <a:p>
            <a:pPr marL="361800" indent="-361800" defTabSz="914400">
              <a:lnSpc>
                <a:spcPct val="110000"/>
              </a:lnSpc>
              <a:spcAft>
                <a:spcPts val="1199"/>
              </a:spcAft>
              <a:buClr>
                <a:srgbClr val="000000"/>
              </a:buClr>
              <a:buFont typeface="Arial"/>
              <a:buChar char="•"/>
              <a:tabLst>
                <a:tab pos="361800" algn="l"/>
              </a:tabLst>
            </a:pPr>
            <a:endParaRPr lang="de-DE" sz="1800" b="0" strike="noStrike" spc="-1" dirty="0">
              <a:solidFill>
                <a:schemeClr val="dk1"/>
              </a:solidFill>
              <a:latin typeface="Arial"/>
            </a:endParaRPr>
          </a:p>
        </p:txBody>
      </p:sp>
      <p:pic>
        <p:nvPicPr>
          <p:cNvPr id="7" name="Picture 6">
            <a:extLst>
              <a:ext uri="{FF2B5EF4-FFF2-40B4-BE49-F238E27FC236}">
                <a16:creationId xmlns:a16="http://schemas.microsoft.com/office/drawing/2014/main" id="{6E2594B2-C594-C16A-DE95-4E7F03AE42D0}"/>
              </a:ext>
            </a:extLst>
          </p:cNvPr>
          <p:cNvPicPr>
            <a:picLocks noChangeAspect="1"/>
          </p:cNvPicPr>
          <p:nvPr/>
        </p:nvPicPr>
        <p:blipFill>
          <a:blip r:embed="rId3"/>
          <a:stretch>
            <a:fillRect/>
          </a:stretch>
        </p:blipFill>
        <p:spPr>
          <a:xfrm>
            <a:off x="585720" y="1222886"/>
            <a:ext cx="4903142" cy="3555590"/>
          </a:xfrm>
          <a:prstGeom prst="rect">
            <a:avLst/>
          </a:prstGeom>
        </p:spPr>
      </p:pic>
      <p:grpSp>
        <p:nvGrpSpPr>
          <p:cNvPr id="11" name="Group 10">
            <a:extLst>
              <a:ext uri="{FF2B5EF4-FFF2-40B4-BE49-F238E27FC236}">
                <a16:creationId xmlns:a16="http://schemas.microsoft.com/office/drawing/2014/main" id="{C6BEDFF2-2EEC-8B79-8B50-62BBA0AD8ABC}"/>
              </a:ext>
            </a:extLst>
          </p:cNvPr>
          <p:cNvGrpSpPr/>
          <p:nvPr/>
        </p:nvGrpSpPr>
        <p:grpSpPr>
          <a:xfrm>
            <a:off x="1696064" y="2509823"/>
            <a:ext cx="1961536" cy="2829092"/>
            <a:chOff x="1696064" y="2509823"/>
            <a:chExt cx="1961536" cy="2829092"/>
          </a:xfrm>
        </p:grpSpPr>
        <p:sp>
          <p:nvSpPr>
            <p:cNvPr id="9" name="Arc 8">
              <a:extLst>
                <a:ext uri="{FF2B5EF4-FFF2-40B4-BE49-F238E27FC236}">
                  <a16:creationId xmlns:a16="http://schemas.microsoft.com/office/drawing/2014/main" id="{24C4541B-781F-A956-81DA-3EE7067DD47B}"/>
                </a:ext>
              </a:extLst>
            </p:cNvPr>
            <p:cNvSpPr/>
            <p:nvPr/>
          </p:nvSpPr>
          <p:spPr>
            <a:xfrm>
              <a:off x="1696064" y="3156154"/>
              <a:ext cx="1961536" cy="2182761"/>
            </a:xfrm>
            <a:prstGeom prst="arc">
              <a:avLst>
                <a:gd name="adj1" fmla="val 15618590"/>
                <a:gd name="adj2" fmla="val 155034"/>
              </a:avLst>
            </a:prstGeom>
            <a:ln w="444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dirty="0"/>
            </a:p>
          </p:txBody>
        </p:sp>
        <p:sp>
          <p:nvSpPr>
            <p:cNvPr id="10" name="TextBox 9">
              <a:extLst>
                <a:ext uri="{FF2B5EF4-FFF2-40B4-BE49-F238E27FC236}">
                  <a16:creationId xmlns:a16="http://schemas.microsoft.com/office/drawing/2014/main" id="{70E34621-101E-78D7-E766-5895279EDFD3}"/>
                </a:ext>
              </a:extLst>
            </p:cNvPr>
            <p:cNvSpPr txBox="1"/>
            <p:nvPr/>
          </p:nvSpPr>
          <p:spPr>
            <a:xfrm>
              <a:off x="3037291" y="2509823"/>
              <a:ext cx="441146" cy="646331"/>
            </a:xfrm>
            <a:prstGeom prst="rect">
              <a:avLst/>
            </a:prstGeom>
            <a:noFill/>
          </p:spPr>
          <p:txBody>
            <a:bodyPr wrap="none" rtlCol="0">
              <a:spAutoFit/>
            </a:bodyPr>
            <a:lstStyle/>
            <a:p>
              <a:r>
                <a:rPr lang="en-ES" sz="3600" dirty="0">
                  <a:solidFill>
                    <a:srgbClr val="7030A0"/>
                  </a:solidFill>
                </a:rPr>
                <a:t>?</a:t>
              </a:r>
              <a:endParaRPr lang="en-ES" dirty="0">
                <a:solidFill>
                  <a:srgbClr val="7030A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59493</TotalTime>
  <Words>800</Words>
  <Application>Microsoft Macintosh PowerPoint</Application>
  <PresentationFormat>Widescreen</PresentationFormat>
  <Paragraphs>129</Paragraphs>
  <Slides>15</Slides>
  <Notes>12</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Helvetica</vt:lpstr>
      <vt:lpstr>Helvetica Neue</vt:lpstr>
      <vt:lpstr>Symbol</vt:lpstr>
      <vt:lpstr>Wingdings</vt:lpstr>
      <vt:lpstr>DESY</vt:lpstr>
      <vt:lpstr>DESY</vt:lpstr>
      <vt:lpstr>Motivation of this Workshop</vt:lpstr>
      <vt:lpstr>PowerPoint Presentation</vt:lpstr>
      <vt:lpstr>PowerPoint Presentation</vt:lpstr>
      <vt:lpstr>The Spectrum in the GeV regime</vt:lpstr>
      <vt:lpstr>IACTs gamma-ray pulsars</vt:lpstr>
      <vt:lpstr>PowerPoint Presentation</vt:lpstr>
      <vt:lpstr>Meanwhile in the theory side…</vt:lpstr>
      <vt:lpstr>PowerPoint Presentation</vt:lpstr>
      <vt:lpstr>Open Questions and ongoing activities</vt:lpstr>
      <vt:lpstr>Summary  </vt:lpstr>
      <vt:lpstr>Experimental results  </vt:lpstr>
      <vt:lpstr>Experimental results  </vt:lpstr>
      <vt:lpstr>Theoretical Advances </vt:lpstr>
      <vt:lpstr>Prospects and Future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dc:description/>
  <cp:lastModifiedBy>Emma de Ona Wilhelmi</cp:lastModifiedBy>
  <cp:revision>117</cp:revision>
  <cp:lastPrinted>2020-03-24T15:30:54Z</cp:lastPrinted>
  <dcterms:created xsi:type="dcterms:W3CDTF">2020-03-24T11:01:38Z</dcterms:created>
  <dcterms:modified xsi:type="dcterms:W3CDTF">2024-11-26T07:31:02Z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7</vt:r8>
  </property>
  <property fmtid="{D5CDD505-2E9C-101B-9397-08002B2CF9AE}" pid="3" name="PresentationFormat">
    <vt:lpwstr>Widescreen</vt:lpwstr>
  </property>
  <property fmtid="{D5CDD505-2E9C-101B-9397-08002B2CF9AE}" pid="4" name="Slides">
    <vt:r8>21</vt:r8>
  </property>
</Properties>
</file>