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1"/>
  </p:notesMasterIdLst>
  <p:sldIdLst>
    <p:sldId id="449" r:id="rId2"/>
    <p:sldId id="264" r:id="rId3"/>
    <p:sldId id="463" r:id="rId4"/>
    <p:sldId id="462" r:id="rId5"/>
    <p:sldId id="266" r:id="rId6"/>
    <p:sldId id="450" r:id="rId7"/>
    <p:sldId id="464" r:id="rId8"/>
    <p:sldId id="461" r:id="rId9"/>
    <p:sldId id="452" r:id="rId10"/>
    <p:sldId id="453" r:id="rId11"/>
    <p:sldId id="466" r:id="rId12"/>
    <p:sldId id="454" r:id="rId13"/>
    <p:sldId id="455" r:id="rId14"/>
    <p:sldId id="282" r:id="rId15"/>
    <p:sldId id="456" r:id="rId16"/>
    <p:sldId id="275" r:id="rId17"/>
    <p:sldId id="457" r:id="rId18"/>
    <p:sldId id="458" r:id="rId19"/>
    <p:sldId id="459" r:id="rId20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'`90/." initials="K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8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–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–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–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–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59"/>
    <p:restoredTop sz="83798"/>
  </p:normalViewPr>
  <p:slideViewPr>
    <p:cSldViewPr snapToGrid="0">
      <p:cViewPr varScale="1">
        <p:scale>
          <a:sx n="142" d="100"/>
          <a:sy n="142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&lt;header&gt;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dt" idx="3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ft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129" name="PlaceHolder 6"/>
          <p:cNvSpPr>
            <a:spLocks noGrp="1"/>
          </p:cNvSpPr>
          <p:nvPr>
            <p:ph type="sldNum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A53BFBAE-FE4C-4D83-B6E9-23237907B82E}" type="slidenum">
              <a:rPr lang="en-US" sz="14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413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C5CE168-78B9-4694-9347-4F44325BC3F2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413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0A5F500-DB4A-4E74-983F-6A8E256714E7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5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413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18309FA-2ABB-48F7-878A-531CE8EC2DEB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3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24CE1F1-0526-4A81-8B05-496635C38BE8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17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13"/>
          <p:cNvSpPr/>
          <p:nvPr/>
        </p:nvSpPr>
        <p:spPr>
          <a:xfrm>
            <a:off x="10848600" y="6580800"/>
            <a:ext cx="934920" cy="18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68124558-58BC-4C4C-880E-B85AED5C980B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" name="Grafik 9"/>
          <p:cNvPicPr/>
          <p:nvPr/>
        </p:nvPicPr>
        <p:blipFill>
          <a:blip r:embed="rId14"/>
          <a:stretch/>
        </p:blipFill>
        <p:spPr>
          <a:xfrm>
            <a:off x="403200" y="6613920"/>
            <a:ext cx="324720" cy="10008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1"/>
          </p:nvPr>
        </p:nvSpPr>
        <p:spPr>
          <a:xfrm>
            <a:off x="791640" y="6580800"/>
            <a:ext cx="9948240" cy="1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wmf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6.wm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w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7"/>
          <p:cNvPicPr/>
          <p:nvPr/>
        </p:nvPicPr>
        <p:blipFill>
          <a:blip r:embed="rId3"/>
          <a:stretch/>
        </p:blipFill>
        <p:spPr>
          <a:xfrm>
            <a:off x="8914" y="484518"/>
            <a:ext cx="12172200" cy="5197825"/>
          </a:xfrm>
          <a:prstGeom prst="rect">
            <a:avLst/>
          </a:prstGeom>
          <a:ln w="0">
            <a:noFill/>
          </a:ln>
        </p:spPr>
      </p:pic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6880" y="655234"/>
            <a:ext cx="11375280" cy="1854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000" b="1" strike="noStrike" spc="-1" dirty="0">
                <a:solidFill>
                  <a:schemeClr val="lt1"/>
                </a:solidFill>
                <a:latin typeface="Arial"/>
              </a:rPr>
              <a:t>Discovery of up to 20 TeV gamma rays from the Vela pulsar with H.E.S.S.</a:t>
            </a:r>
            <a:endParaRPr lang="en-US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362160" y="1998720"/>
            <a:ext cx="4003011" cy="152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2400" b="1" strike="noStrike" spc="-1" dirty="0">
                <a:solidFill>
                  <a:schemeClr val="accent2"/>
                </a:solidFill>
                <a:latin typeface="Arial"/>
              </a:rPr>
              <a:t>Emma de </a:t>
            </a:r>
            <a:r>
              <a:rPr lang="en-US" sz="2400" b="1" strike="noStrike" spc="-1" dirty="0" err="1">
                <a:solidFill>
                  <a:schemeClr val="accent2"/>
                </a:solidFill>
                <a:latin typeface="Arial"/>
              </a:rPr>
              <a:t>Oña</a:t>
            </a:r>
            <a:r>
              <a:rPr lang="en-US" sz="2400" b="1" strike="noStrike" spc="-1" dirty="0">
                <a:solidFill>
                  <a:schemeClr val="accent2"/>
                </a:solidFill>
                <a:latin typeface="Arial"/>
              </a:rPr>
              <a:t> Wilhelmi* DESY </a:t>
            </a:r>
            <a:r>
              <a:rPr lang="en-US" sz="2400" b="1" strike="noStrike" spc="-1" dirty="0" err="1">
                <a:solidFill>
                  <a:schemeClr val="accent2"/>
                </a:solidFill>
                <a:latin typeface="Arial"/>
              </a:rPr>
              <a:t>Zeuthen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414360" y="4096800"/>
            <a:ext cx="11368800" cy="699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ES" sz="1800" b="0" strike="noStrike" spc="-1" dirty="0">
                <a:solidFill>
                  <a:schemeClr val="dk1"/>
                </a:solidFill>
                <a:latin typeface="Arial"/>
              </a:rPr>
              <a:t>“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A75B1C-BED9-92A5-226E-3F46789B9638}"/>
              </a:ext>
            </a:extLst>
          </p:cNvPr>
          <p:cNvSpPr txBox="1"/>
          <p:nvPr/>
        </p:nvSpPr>
        <p:spPr>
          <a:xfrm>
            <a:off x="3214688" y="5239478"/>
            <a:ext cx="881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trike="noStrike" spc="-1" dirty="0">
                <a:solidFill>
                  <a:schemeClr val="accent2"/>
                </a:solidFill>
                <a:latin typeface="Arial"/>
              </a:rPr>
              <a:t>*for the H.E.S.S. collaboration (Nature Astronomy, 7, pages 1341–1350 (2023))</a:t>
            </a:r>
            <a:endParaRPr lang="en-ES" dirty="0"/>
          </a:p>
        </p:txBody>
      </p:sp>
      <p:pic>
        <p:nvPicPr>
          <p:cNvPr id="2" name="Picture 1" descr="HONEST Workshops: Hot Topics in High Energy Astrophysics">
            <a:extLst>
              <a:ext uri="{FF2B5EF4-FFF2-40B4-BE49-F238E27FC236}">
                <a16:creationId xmlns:a16="http://schemas.microsoft.com/office/drawing/2014/main" id="{9CFC0048-C2E4-DA3C-1E57-EC5917312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22" y="5726771"/>
            <a:ext cx="6304892" cy="105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7"/>
          <p:cNvPicPr/>
          <p:nvPr/>
        </p:nvPicPr>
        <p:blipFill>
          <a:blip r:embed="rId2"/>
          <a:stretch/>
        </p:blipFill>
        <p:spPr>
          <a:xfrm>
            <a:off x="1127520" y="385560"/>
            <a:ext cx="8709840" cy="6086160"/>
          </a:xfrm>
          <a:prstGeom prst="rect">
            <a:avLst/>
          </a:prstGeom>
          <a:ln w="0">
            <a:noFill/>
          </a:ln>
        </p:spPr>
      </p:pic>
      <p:sp>
        <p:nvSpPr>
          <p:cNvPr id="236" name="TextBox 29"/>
          <p:cNvSpPr/>
          <p:nvPr/>
        </p:nvSpPr>
        <p:spPr>
          <a:xfrm>
            <a:off x="9342000" y="3290400"/>
            <a:ext cx="23310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200" b="0" strike="noStrike" spc="-1">
                <a:solidFill>
                  <a:schemeClr val="dk1"/>
                </a:solidFill>
                <a:latin typeface="Arial"/>
              </a:rPr>
              <a:t>One of the hardest TeV sources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/>
                </a:solidFill>
                <a:latin typeface="Arial"/>
              </a:rPr>
              <a:t>In the K-N regime: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7" name="Picture 30"/>
          <p:cNvPicPr/>
          <p:nvPr/>
        </p:nvPicPr>
        <p:blipFill>
          <a:blip r:embed="rId3"/>
          <a:stretch/>
        </p:blipFill>
        <p:spPr>
          <a:xfrm>
            <a:off x="9468000" y="3936960"/>
            <a:ext cx="2414880" cy="211680"/>
          </a:xfrm>
          <a:prstGeom prst="rect">
            <a:avLst/>
          </a:prstGeom>
          <a:ln w="0">
            <a:noFill/>
          </a:ln>
        </p:spPr>
      </p:pic>
      <p:sp>
        <p:nvSpPr>
          <p:cNvPr id="238" name="TextBox 1"/>
          <p:cNvSpPr/>
          <p:nvPr/>
        </p:nvSpPr>
        <p:spPr>
          <a:xfrm>
            <a:off x="1774080" y="47160"/>
            <a:ext cx="3413160" cy="33336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600" b="0" strike="noStrike" spc="-1">
                <a:solidFill>
                  <a:schemeClr val="dk1"/>
                </a:solidFill>
                <a:latin typeface="Arial"/>
              </a:rPr>
              <a:t>Curvature (CR) or Synchrotron (SR)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39" name="Straight Arrow Connector 3"/>
          <p:cNvCxnSpPr>
            <a:stCxn id="238" idx="2"/>
          </p:cNvCxnSpPr>
          <p:nvPr/>
        </p:nvCxnSpPr>
        <p:spPr>
          <a:xfrm>
            <a:off x="3481200" y="385560"/>
            <a:ext cx="720" cy="670320"/>
          </a:xfrm>
          <a:prstGeom prst="straightConnector1">
            <a:avLst/>
          </a:prstGeom>
          <a:ln w="28575">
            <a:solidFill>
              <a:srgbClr val="FF0000"/>
            </a:solidFill>
            <a:round/>
            <a:tailEnd type="triangle" w="med" len="med"/>
          </a:ln>
        </p:spPr>
      </p:cxnSp>
      <p:sp>
        <p:nvSpPr>
          <p:cNvPr id="240" name="TextBox 4"/>
          <p:cNvSpPr/>
          <p:nvPr/>
        </p:nvSpPr>
        <p:spPr>
          <a:xfrm>
            <a:off x="6465960" y="47160"/>
            <a:ext cx="1726200" cy="333360"/>
          </a:xfrm>
          <a:prstGeom prst="rect">
            <a:avLst/>
          </a:prstGeom>
          <a:noFill/>
          <a:ln w="0">
            <a:solidFill>
              <a:srgbClr val="009FD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600" b="0" strike="noStrike" spc="-1">
                <a:solidFill>
                  <a:schemeClr val="dk1"/>
                </a:solidFill>
                <a:latin typeface="Arial"/>
              </a:rPr>
              <a:t>Inverse Compton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41" name="Straight Arrow Connector 5"/>
          <p:cNvCxnSpPr/>
          <p:nvPr/>
        </p:nvCxnSpPr>
        <p:spPr>
          <a:xfrm>
            <a:off x="7031880" y="385560"/>
            <a:ext cx="720" cy="3334320"/>
          </a:xfrm>
          <a:prstGeom prst="straightConnector1">
            <a:avLst/>
          </a:prstGeom>
          <a:ln w="28575">
            <a:solidFill>
              <a:srgbClr val="009FDF"/>
            </a:solidFill>
            <a:round/>
            <a:tailEnd type="triangle" w="med" len="med"/>
          </a:ln>
        </p:spPr>
      </p:cxnSp>
      <p:sp>
        <p:nvSpPr>
          <p:cNvPr id="242" name="TextBox 8"/>
          <p:cNvSpPr/>
          <p:nvPr/>
        </p:nvSpPr>
        <p:spPr>
          <a:xfrm>
            <a:off x="1847520" y="6478920"/>
            <a:ext cx="60969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HESS Collaboration et al 2023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55DDBE8D-252A-4FC5-8519-7ABB5EEF37BC}"/>
              </a:ext>
            </a:extLst>
          </p:cNvPr>
          <p:cNvSpPr/>
          <p:nvPr/>
        </p:nvSpPr>
        <p:spPr>
          <a:xfrm>
            <a:off x="9279720" y="2598120"/>
            <a:ext cx="2603160" cy="367878"/>
          </a:xfrm>
          <a:prstGeom prst="rect">
            <a:avLst/>
          </a:prstGeom>
          <a:noFill/>
          <a:ln w="0">
            <a:solidFill>
              <a:srgbClr val="009FD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l-GR" sz="1800" b="0" strike="noStrike" spc="-1" dirty="0">
                <a:solidFill>
                  <a:schemeClr val="dk1"/>
                </a:solidFill>
                <a:latin typeface="Arial"/>
              </a:rPr>
              <a:t>Γ=1.4± 0.3</a:t>
            </a:r>
            <a:r>
              <a:rPr lang="en-GB" sz="1800" b="0" strike="noStrike" spc="-1" baseline="-25000" dirty="0">
                <a:solidFill>
                  <a:schemeClr val="dk1"/>
                </a:solidFill>
                <a:latin typeface="Arial"/>
              </a:rPr>
              <a:t>stat</a:t>
            </a: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 ± 0.1</a:t>
            </a:r>
            <a:r>
              <a:rPr lang="en-GB" sz="1800" b="0" strike="noStrike" spc="-1" baseline="-25000" dirty="0">
                <a:solidFill>
                  <a:schemeClr val="dk1"/>
                </a:solidFill>
                <a:latin typeface="Arial"/>
              </a:rPr>
              <a:t>sys</a:t>
            </a: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F2CE9-FB6E-3089-806B-F8254C585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">
            <a:extLst>
              <a:ext uri="{FF2B5EF4-FFF2-40B4-BE49-F238E27FC236}">
                <a16:creationId xmlns:a16="http://schemas.microsoft.com/office/drawing/2014/main" id="{CC355DF9-B7FA-65C2-2AF0-308FD2F4ABD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29490" y="1240156"/>
            <a:ext cx="6833880" cy="4964040"/>
          </a:xfrm>
          <a:prstGeom prst="rect">
            <a:avLst/>
          </a:prstGeom>
          <a:ln w="0">
            <a:noFill/>
          </a:ln>
        </p:spPr>
      </p:pic>
      <p:sp>
        <p:nvSpPr>
          <p:cNvPr id="249" name="TextBox 16">
            <a:extLst>
              <a:ext uri="{FF2B5EF4-FFF2-40B4-BE49-F238E27FC236}">
                <a16:creationId xmlns:a16="http://schemas.microsoft.com/office/drawing/2014/main" id="{78840AB8-D97B-3F0A-7429-7387D26CE98B}"/>
              </a:ext>
            </a:extLst>
          </p:cNvPr>
          <p:cNvSpPr/>
          <p:nvPr/>
        </p:nvSpPr>
        <p:spPr>
          <a:xfrm>
            <a:off x="1891302" y="6341162"/>
            <a:ext cx="60969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HESS Collaboration et al 2023</a:t>
            </a:r>
            <a:endParaRPr lang="en-US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F08857C8-A785-8558-6245-7C2098F755AF}"/>
              </a:ext>
            </a:extLst>
          </p:cNvPr>
          <p:cNvSpPr txBox="1">
            <a:spLocks/>
          </p:cNvSpPr>
          <p:nvPr/>
        </p:nvSpPr>
        <p:spPr>
          <a:xfrm>
            <a:off x="574134" y="343587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en-US" sz="3000" b="1" spc="-1" dirty="0">
                <a:solidFill>
                  <a:schemeClr val="accent1"/>
                </a:solidFill>
                <a:latin typeface="Arial"/>
              </a:rPr>
              <a:t>Interpretation: Heuristic Models		</a:t>
            </a:r>
            <a:endParaRPr lang="en-US" sz="3000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7511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"/>
          <p:cNvPicPr/>
          <p:nvPr/>
        </p:nvPicPr>
        <p:blipFill>
          <a:blip r:embed="rId2"/>
          <a:stretch/>
        </p:blipFill>
        <p:spPr>
          <a:xfrm>
            <a:off x="1929490" y="1240156"/>
            <a:ext cx="6833880" cy="4964040"/>
          </a:xfrm>
          <a:prstGeom prst="rect">
            <a:avLst/>
          </a:prstGeom>
          <a:ln w="0">
            <a:noFill/>
          </a:ln>
        </p:spPr>
      </p:pic>
      <p:cxnSp>
        <p:nvCxnSpPr>
          <p:cNvPr id="244" name="Straight Connector 4"/>
          <p:cNvCxnSpPr/>
          <p:nvPr/>
        </p:nvCxnSpPr>
        <p:spPr>
          <a:xfrm>
            <a:off x="4939782" y="974490"/>
            <a:ext cx="720" cy="288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cxnSp>
        <p:nvCxnSpPr>
          <p:cNvPr id="245" name="Straight Connector 6"/>
          <p:cNvCxnSpPr/>
          <p:nvPr/>
        </p:nvCxnSpPr>
        <p:spPr>
          <a:xfrm>
            <a:off x="6523782" y="974490"/>
            <a:ext cx="720" cy="288720"/>
          </a:xfrm>
          <a:prstGeom prst="straightConnector1">
            <a:avLst/>
          </a:prstGeom>
          <a:ln w="9525">
            <a:solidFill>
              <a:srgbClr val="000000"/>
            </a:solidFill>
            <a:round/>
          </a:ln>
        </p:spPr>
      </p:cxnSp>
      <p:cxnSp>
        <p:nvCxnSpPr>
          <p:cNvPr id="246" name="Straight Arrow Connector 10"/>
          <p:cNvCxnSpPr/>
          <p:nvPr/>
        </p:nvCxnSpPr>
        <p:spPr>
          <a:xfrm>
            <a:off x="4939782" y="902490"/>
            <a:ext cx="1584720" cy="720"/>
          </a:xfrm>
          <a:prstGeom prst="straightConnector1">
            <a:avLst/>
          </a:prstGeom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pic>
        <p:nvPicPr>
          <p:cNvPr id="247" name="Picture 12"/>
          <p:cNvPicPr/>
          <p:nvPr/>
        </p:nvPicPr>
        <p:blipFill>
          <a:blip r:embed="rId3"/>
          <a:stretch/>
        </p:blipFill>
        <p:spPr>
          <a:xfrm>
            <a:off x="5047782" y="619170"/>
            <a:ext cx="1367280" cy="210960"/>
          </a:xfrm>
          <a:prstGeom prst="rect">
            <a:avLst/>
          </a:prstGeom>
          <a:ln w="0">
            <a:noFill/>
          </a:ln>
        </p:spPr>
      </p:pic>
      <p:sp>
        <p:nvSpPr>
          <p:cNvPr id="249" name="TextBox 16"/>
          <p:cNvSpPr/>
          <p:nvPr/>
        </p:nvSpPr>
        <p:spPr>
          <a:xfrm>
            <a:off x="1891302" y="6341162"/>
            <a:ext cx="60969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HESS Collaboration et al 2023</a:t>
            </a:r>
            <a:endParaRPr lang="en-US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B81267-5575-E192-17F4-2D29DBCA14DE}"/>
              </a:ext>
            </a:extLst>
          </p:cNvPr>
          <p:cNvSpPr txBox="1"/>
          <p:nvPr/>
        </p:nvSpPr>
        <p:spPr>
          <a:xfrm>
            <a:off x="1600201" y="136590"/>
            <a:ext cx="609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(</a:t>
            </a:r>
            <a:r>
              <a:rPr lang="en-GB" sz="1800" b="0" strike="noStrike" spc="-1" dirty="0" err="1">
                <a:solidFill>
                  <a:schemeClr val="dk1"/>
                </a:solidFill>
                <a:latin typeface="Arial"/>
              </a:rPr>
              <a:t>i</a:t>
            </a: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) </a:t>
            </a:r>
            <a:r>
              <a:rPr lang="en-GB" sz="1800" b="1" strike="noStrike" spc="-1" dirty="0">
                <a:solidFill>
                  <a:schemeClr val="dk1"/>
                </a:solidFill>
                <a:latin typeface="Arial"/>
              </a:rPr>
              <a:t>Magnetospheric models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accelerating E||, charge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depleted zones; CR / IC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2FB83-F242-850A-79B5-EE6D42F1985A}"/>
              </a:ext>
            </a:extLst>
          </p:cNvPr>
          <p:cNvSpPr txBox="1"/>
          <p:nvPr/>
        </p:nvSpPr>
        <p:spPr>
          <a:xfrm>
            <a:off x="8530883" y="3122011"/>
            <a:ext cx="36611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(ii) </a:t>
            </a:r>
            <a:r>
              <a:rPr lang="en-GB" sz="1800" b="1" strike="noStrike" spc="-1" dirty="0">
                <a:solidFill>
                  <a:schemeClr val="dk1"/>
                </a:solidFill>
                <a:latin typeface="Arial"/>
              </a:rPr>
              <a:t>Wind models: </a:t>
            </a:r>
            <a:endParaRPr lang="en-GB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Magnetic reconnection</a:t>
            </a:r>
            <a:endParaRPr lang="en-GB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current sheet; </a:t>
            </a:r>
            <a:br>
              <a:rPr lang="en-GB" sz="1800" dirty="0"/>
            </a:b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Doppler boosting; SR / IC</a:t>
            </a:r>
            <a:endParaRPr lang="en-GB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0942AEDC-E8BC-2DEA-00F3-86B006CABD8D}"/>
              </a:ext>
            </a:extLst>
          </p:cNvPr>
          <p:cNvSpPr/>
          <p:nvPr/>
        </p:nvSpPr>
        <p:spPr>
          <a:xfrm>
            <a:off x="9281825" y="153433"/>
            <a:ext cx="2924267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00" b="1" strike="noStrike" spc="-1" dirty="0">
                <a:solidFill>
                  <a:schemeClr val="dk1"/>
                </a:solidFill>
                <a:latin typeface="Arial"/>
              </a:rPr>
              <a:t>* CAVEAT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: </a:t>
            </a:r>
            <a:br>
              <a:rPr lang="de-DE" sz="1600" b="0" strike="noStrike" spc="-1" dirty="0">
                <a:solidFill>
                  <a:schemeClr val="dk1"/>
                </a:solidFill>
                <a:latin typeface="Arial"/>
              </a:rPr>
            </a:b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Same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particle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population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emitting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at HE and VHE!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/>
          </p:nvPr>
        </p:nvSpPr>
        <p:spPr>
          <a:xfrm>
            <a:off x="443880" y="1257845"/>
            <a:ext cx="1101600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Curvature in gaps (outer gaps or separatrix/current sheets).</a:t>
            </a:r>
            <a:br>
              <a:rPr lang="en-US" sz="1800" b="0" strike="noStrike" spc="-1" dirty="0">
                <a:solidFill>
                  <a:schemeClr val="dk1"/>
                </a:solidFill>
                <a:latin typeface="Arial"/>
              </a:rPr>
            </a:b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The maximum energy depends on the pulsar parameters, and </a:t>
            </a:r>
            <a:r>
              <a:rPr lang="en-US" sz="1800" b="0" strike="noStrike" spc="-1" dirty="0" err="1">
                <a:solidFill>
                  <a:schemeClr val="dk1"/>
                </a:solidFill>
                <a:latin typeface="Arial"/>
              </a:rPr>
              <a:t>η</a:t>
            </a: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 and 𝛏 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endParaRPr lang="en-US" sz="1800" b="0" strike="noStrike" spc="-1" dirty="0">
              <a:solidFill>
                <a:schemeClr val="dk1"/>
              </a:solidFill>
              <a:latin typeface="Helvetica Neue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endParaRPr lang="en-US" sz="1800" spc="-1" dirty="0">
              <a:solidFill>
                <a:schemeClr val="dk1"/>
              </a:solidFill>
              <a:latin typeface="Helvetica Neue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1800" indent="0" defTabSz="914400">
              <a:lnSpc>
                <a:spcPct val="100000"/>
              </a:lnSpc>
              <a:spcAft>
                <a:spcPts val="799"/>
              </a:spcAft>
              <a:buNone/>
              <a:tabLst>
                <a:tab pos="0" algn="l"/>
              </a:tabLst>
            </a:pP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title"/>
          </p:nvPr>
        </p:nvSpPr>
        <p:spPr>
          <a:xfrm>
            <a:off x="630832" y="329121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chemeClr val="accent1"/>
                </a:solidFill>
                <a:latin typeface="Arial"/>
              </a:rPr>
              <a:t>Curvature and IC Cooling 	</a:t>
            </a:r>
            <a:endParaRPr lang="en-US" sz="3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4" name="Picture 20"/>
          <p:cNvPicPr/>
          <p:nvPr/>
        </p:nvPicPr>
        <p:blipFill>
          <a:blip r:embed="rId2"/>
          <a:stretch/>
        </p:blipFill>
        <p:spPr>
          <a:xfrm>
            <a:off x="9336240" y="273240"/>
            <a:ext cx="2358000" cy="88884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24"/>
          <p:cNvPicPr/>
          <p:nvPr/>
        </p:nvPicPr>
        <p:blipFill>
          <a:blip r:embed="rId3"/>
          <a:stretch/>
        </p:blipFill>
        <p:spPr>
          <a:xfrm>
            <a:off x="1139304" y="1910252"/>
            <a:ext cx="3527946" cy="880573"/>
          </a:xfrm>
          <a:prstGeom prst="rect">
            <a:avLst/>
          </a:prstGeom>
          <a:ln w="0">
            <a:noFill/>
          </a:ln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79DD255A-08D7-98F0-CA06-6414EEE56CB7}"/>
              </a:ext>
            </a:extLst>
          </p:cNvPr>
          <p:cNvSpPr/>
          <p:nvPr/>
        </p:nvSpPr>
        <p:spPr>
          <a:xfrm>
            <a:off x="4447469" y="2129626"/>
            <a:ext cx="4687560" cy="577080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l-GR" sz="1600" b="0" strike="noStrike" spc="-1" dirty="0">
                <a:solidFill>
                  <a:schemeClr val="dk1"/>
                </a:solidFill>
                <a:latin typeface="Arial"/>
              </a:rPr>
              <a:t>η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is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magnetic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conversion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efficiency</a:t>
            </a:r>
            <a:br>
              <a:rPr sz="1600" dirty="0"/>
            </a:br>
            <a:r>
              <a:rPr lang="el-GR" sz="1600" b="0" strike="noStrike" spc="-1" dirty="0">
                <a:solidFill>
                  <a:schemeClr val="dk1"/>
                </a:solidFill>
                <a:latin typeface="Arial"/>
              </a:rPr>
              <a:t>ξ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is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ratio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of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curvature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radius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to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light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cylinder</a:t>
            </a:r>
            <a:r>
              <a:rPr lang="de-DE" sz="16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600" b="0" strike="noStrike" spc="-1" dirty="0" err="1">
                <a:solidFill>
                  <a:schemeClr val="dk1"/>
                </a:solidFill>
                <a:latin typeface="Arial"/>
              </a:rPr>
              <a:t>radius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4BB91F2-5F3B-0586-5F94-4B43C943A65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57680" y="3348445"/>
            <a:ext cx="4304520" cy="3219120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8D3A3D-B12B-7F8A-3B20-8C2478788CBD}"/>
              </a:ext>
            </a:extLst>
          </p:cNvPr>
          <p:cNvSpPr txBox="1"/>
          <p:nvPr/>
        </p:nvSpPr>
        <p:spPr>
          <a:xfrm>
            <a:off x="6346077" y="3517203"/>
            <a:ext cx="3498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trike="noStrike" spc="-1" dirty="0">
                <a:solidFill>
                  <a:schemeClr val="dk1"/>
                </a:solidFill>
                <a:latin typeface="Arial"/>
              </a:rPr>
              <a:t>We fit HE and VHE to constrain emission region*</a:t>
            </a:r>
            <a:endParaRPr lang="en-E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/>
          </p:nvPr>
        </p:nvSpPr>
        <p:spPr>
          <a:xfrm>
            <a:off x="443880" y="1257845"/>
            <a:ext cx="1101600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None/>
              <a:tabLst>
                <a:tab pos="361800" algn="l"/>
              </a:tabLst>
            </a:pPr>
            <a:r>
              <a:rPr lang="en-GB" sz="1800" b="1" spc="-1" dirty="0">
                <a:solidFill>
                  <a:schemeClr val="dk1"/>
                </a:solidFill>
                <a:latin typeface="Helvetica Neue"/>
              </a:rPr>
              <a:t>     D</a:t>
            </a:r>
            <a:r>
              <a:rPr lang="en-GB" sz="1800" b="1" strike="noStrike" spc="-1" dirty="0">
                <a:solidFill>
                  <a:schemeClr val="dk1"/>
                </a:solidFill>
                <a:latin typeface="Helvetica Neue"/>
              </a:rPr>
              <a:t>issipation region should happen beyond the LC  where  </a:t>
            </a:r>
            <a:endParaRPr lang="en-US" sz="1800" b="1" strike="noStrike" spc="-1" dirty="0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US" sz="1800" b="1" strike="noStrike" spc="-1" dirty="0">
              <a:solidFill>
                <a:srgbClr val="000000"/>
              </a:solidFill>
              <a:latin typeface="Calibri"/>
            </a:endParaRPr>
          </a:p>
          <a:p>
            <a:pPr marL="361800" indent="0" defTabSz="914400">
              <a:lnSpc>
                <a:spcPct val="100000"/>
              </a:lnSpc>
              <a:spcAft>
                <a:spcPts val="799"/>
              </a:spcAft>
              <a:buNone/>
              <a:tabLst>
                <a:tab pos="0" algn="l"/>
              </a:tabLst>
            </a:pP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3" name="Picture 2"/>
          <p:cNvPicPr/>
          <p:nvPr/>
        </p:nvPicPr>
        <p:blipFill>
          <a:blip r:embed="rId2"/>
          <a:stretch/>
        </p:blipFill>
        <p:spPr>
          <a:xfrm>
            <a:off x="839520" y="3069000"/>
            <a:ext cx="4304520" cy="321912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9"/>
          <p:cNvPicPr/>
          <p:nvPr/>
        </p:nvPicPr>
        <p:blipFill>
          <a:blip r:embed="rId3"/>
          <a:stretch/>
        </p:blipFill>
        <p:spPr>
          <a:xfrm>
            <a:off x="1486440" y="2708280"/>
            <a:ext cx="1151280" cy="200160"/>
          </a:xfrm>
          <a:prstGeom prst="rect">
            <a:avLst/>
          </a:prstGeom>
          <a:ln w="0">
            <a:solidFill>
              <a:srgbClr val="FF0000"/>
            </a:solidFill>
          </a:ln>
        </p:spPr>
      </p:pic>
      <p:cxnSp>
        <p:nvCxnSpPr>
          <p:cNvPr id="255" name="Straight Arrow Connector 11"/>
          <p:cNvCxnSpPr/>
          <p:nvPr/>
        </p:nvCxnSpPr>
        <p:spPr>
          <a:xfrm>
            <a:off x="2062080" y="2936160"/>
            <a:ext cx="720" cy="392760"/>
          </a:xfrm>
          <a:prstGeom prst="straightConnector1">
            <a:avLst/>
          </a:prstGeom>
          <a:ln w="0">
            <a:solidFill>
              <a:srgbClr val="FF0000"/>
            </a:solidFill>
            <a:tailEnd type="triangle" w="med" len="med"/>
          </a:ln>
        </p:spPr>
      </p:cxnSp>
      <p:pic>
        <p:nvPicPr>
          <p:cNvPr id="256" name="Picture 16"/>
          <p:cNvPicPr/>
          <p:nvPr/>
        </p:nvPicPr>
        <p:blipFill>
          <a:blip r:embed="rId4"/>
          <a:stretch/>
        </p:blipFill>
        <p:spPr>
          <a:xfrm>
            <a:off x="5541120" y="2936160"/>
            <a:ext cx="5914080" cy="347688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8"/>
          <p:cNvPicPr/>
          <p:nvPr/>
        </p:nvPicPr>
        <p:blipFill>
          <a:blip r:embed="rId5"/>
          <a:stretch/>
        </p:blipFill>
        <p:spPr>
          <a:xfrm>
            <a:off x="7032812" y="1295876"/>
            <a:ext cx="1557360" cy="279000"/>
          </a:xfrm>
          <a:prstGeom prst="rect">
            <a:avLst/>
          </a:prstGeom>
          <a:ln w="0">
            <a:noFill/>
          </a:ln>
        </p:spPr>
      </p:pic>
      <p:grpSp>
        <p:nvGrpSpPr>
          <p:cNvPr id="260" name="Group 17"/>
          <p:cNvGrpSpPr/>
          <p:nvPr/>
        </p:nvGrpSpPr>
        <p:grpSpPr>
          <a:xfrm>
            <a:off x="4508640" y="2330640"/>
            <a:ext cx="7220880" cy="2898360"/>
            <a:chOff x="4508640" y="2330640"/>
            <a:chExt cx="7220880" cy="2898360"/>
          </a:xfrm>
        </p:grpSpPr>
        <p:sp>
          <p:nvSpPr>
            <p:cNvPr id="261" name="TextBox 3"/>
            <p:cNvSpPr/>
            <p:nvPr/>
          </p:nvSpPr>
          <p:spPr>
            <a:xfrm>
              <a:off x="7950600" y="2330640"/>
              <a:ext cx="3778920" cy="577080"/>
            </a:xfrm>
            <a:prstGeom prst="rect">
              <a:avLst/>
            </a:prstGeom>
            <a:noFill/>
            <a:ln w="0">
              <a:solidFill>
                <a:srgbClr val="F18F1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ES" sz="1600" b="0" strike="noStrike" spc="-1">
                  <a:solidFill>
                    <a:schemeClr val="dk1"/>
                  </a:solidFill>
                  <a:latin typeface="Arial"/>
                </a:rPr>
                <a:t>Close to the LC </a:t>
              </a:r>
              <a:br>
                <a:rPr sz="1600"/>
              </a:br>
              <a:r>
                <a:rPr lang="en-ES" sz="1600" b="0" strike="noStrike" spc="-1">
                  <a:solidFill>
                    <a:schemeClr val="dk1"/>
                  </a:solidFill>
                  <a:latin typeface="Arial"/>
                </a:rPr>
                <a:t>=&gt;Insufficient to reach the TeV emission</a:t>
              </a:r>
              <a:endParaRPr lang="en-US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262" name="Straight Arrow Connector 8"/>
            <p:cNvCxnSpPr/>
            <p:nvPr/>
          </p:nvCxnSpPr>
          <p:spPr>
            <a:xfrm flipH="1">
              <a:off x="6671880" y="2936160"/>
              <a:ext cx="1827360" cy="1429560"/>
            </a:xfrm>
            <a:prstGeom prst="straightConnector1">
              <a:avLst/>
            </a:prstGeom>
            <a:ln w="0">
              <a:solidFill>
                <a:srgbClr val="F18F1F"/>
              </a:solidFill>
              <a:tailEnd type="triangle" w="med" len="med"/>
            </a:ln>
          </p:spPr>
        </p:cxnSp>
        <p:cxnSp>
          <p:nvCxnSpPr>
            <p:cNvPr id="263" name="Straight Arrow Connector 12"/>
            <p:cNvCxnSpPr>
              <a:stCxn id="256" idx="0"/>
            </p:cNvCxnSpPr>
            <p:nvPr/>
          </p:nvCxnSpPr>
          <p:spPr>
            <a:xfrm flipH="1">
              <a:off x="4508640" y="2936160"/>
              <a:ext cx="3990600" cy="2293200"/>
            </a:xfrm>
            <a:prstGeom prst="straightConnector1">
              <a:avLst/>
            </a:prstGeom>
            <a:ln w="0">
              <a:solidFill>
                <a:srgbClr val="F18F1F"/>
              </a:solidFill>
              <a:tailEnd type="triangle" w="med" len="med"/>
            </a:ln>
          </p:spPr>
        </p:cxnSp>
      </p:grpSp>
      <p:pic>
        <p:nvPicPr>
          <p:cNvPr id="264" name="Picture 20"/>
          <p:cNvPicPr/>
          <p:nvPr/>
        </p:nvPicPr>
        <p:blipFill>
          <a:blip r:embed="rId6"/>
          <a:stretch/>
        </p:blipFill>
        <p:spPr>
          <a:xfrm>
            <a:off x="9336240" y="273240"/>
            <a:ext cx="2358000" cy="888840"/>
          </a:xfrm>
          <a:prstGeom prst="rect">
            <a:avLst/>
          </a:prstGeom>
          <a:ln w="0">
            <a:noFill/>
          </a:ln>
        </p:spPr>
      </p:pic>
      <p:sp>
        <p:nvSpPr>
          <p:cNvPr id="265" name="TextBox 22"/>
          <p:cNvSpPr/>
          <p:nvPr/>
        </p:nvSpPr>
        <p:spPr>
          <a:xfrm>
            <a:off x="6445403" y="6449985"/>
            <a:ext cx="6097680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200" b="1" strike="noStrike" spc="-1" dirty="0">
                <a:latin typeface="Arial"/>
              </a:rPr>
              <a:t>The red band is defined by the error in </a:t>
            </a:r>
            <a:r>
              <a:rPr lang="en-US" sz="1200" b="1" strike="noStrike" spc="-1" dirty="0" err="1">
                <a:latin typeface="Arial"/>
              </a:rPr>
              <a:t>E</a:t>
            </a:r>
            <a:r>
              <a:rPr lang="en-US" sz="1200" b="1" strike="noStrike" spc="-1" baseline="-25000" dirty="0" err="1">
                <a:latin typeface="Arial"/>
              </a:rPr>
              <a:t>HE</a:t>
            </a:r>
            <a:r>
              <a:rPr lang="en-US" sz="1200" b="1" strike="noStrike" spc="-1" baseline="30000" dirty="0" err="1">
                <a:latin typeface="Arial"/>
              </a:rPr>
              <a:t>peak</a:t>
            </a:r>
            <a:endParaRPr lang="en-US" sz="1200" b="1" strike="noStrike" spc="-1" dirty="0">
              <a:latin typeface="Calibri"/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7A768150-1524-2653-0373-B079EEE41749}"/>
              </a:ext>
            </a:extLst>
          </p:cNvPr>
          <p:cNvGrpSpPr/>
          <p:nvPr/>
        </p:nvGrpSpPr>
        <p:grpSpPr>
          <a:xfrm>
            <a:off x="732120" y="1661451"/>
            <a:ext cx="3852720" cy="834679"/>
            <a:chOff x="132480" y="2701601"/>
            <a:chExt cx="3852720" cy="834679"/>
          </a:xfrm>
        </p:grpSpPr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AF666E06-C151-969F-6A89-B07648237C9E}"/>
                </a:ext>
              </a:extLst>
            </p:cNvPr>
            <p:cNvSpPr/>
            <p:nvPr/>
          </p:nvSpPr>
          <p:spPr>
            <a:xfrm>
              <a:off x="132480" y="2701601"/>
              <a:ext cx="25372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 dirty="0" err="1">
                  <a:solidFill>
                    <a:schemeClr val="dk1"/>
                  </a:solidFill>
                  <a:latin typeface="Arial"/>
                </a:rPr>
                <a:t>Red</a:t>
              </a:r>
              <a:r>
                <a:rPr lang="de-DE" sz="1600" b="0" strike="noStrike" spc="-1" dirty="0">
                  <a:solidFill>
                    <a:schemeClr val="dk1"/>
                  </a:solidFill>
                  <a:latin typeface="Arial"/>
                </a:rPr>
                <a:t> band </a:t>
              </a:r>
              <a:r>
                <a:rPr lang="de-DE" sz="1600" b="0" strike="noStrike" spc="-1" dirty="0" err="1">
                  <a:solidFill>
                    <a:schemeClr val="dk1"/>
                  </a:solidFill>
                  <a:latin typeface="Arial"/>
                </a:rPr>
                <a:t>from</a:t>
              </a:r>
              <a:r>
                <a:rPr lang="de-DE" sz="1600" b="0" strike="noStrike" spc="-1" dirty="0">
                  <a:solidFill>
                    <a:schemeClr val="dk1"/>
                  </a:solidFill>
                  <a:latin typeface="Arial"/>
                </a:rPr>
                <a:t> </a:t>
              </a:r>
              <a:r>
                <a:rPr lang="de-DE" sz="1600" b="0" strike="noStrike" spc="-1" dirty="0" err="1">
                  <a:solidFill>
                    <a:schemeClr val="dk1"/>
                  </a:solidFill>
                  <a:latin typeface="Arial"/>
                </a:rPr>
                <a:t>GeV</a:t>
              </a:r>
              <a:r>
                <a:rPr lang="de-DE" sz="1600" b="0" strike="noStrike" spc="-1" dirty="0">
                  <a:solidFill>
                    <a:schemeClr val="dk1"/>
                  </a:solidFill>
                  <a:latin typeface="Arial"/>
                </a:rPr>
                <a:t> </a:t>
              </a:r>
              <a:r>
                <a:rPr lang="de-DE" sz="1600" b="0" strike="noStrike" spc="-1" dirty="0" err="1">
                  <a:solidFill>
                    <a:schemeClr val="dk1"/>
                  </a:solidFill>
                  <a:latin typeface="Arial"/>
                </a:rPr>
                <a:t>peak</a:t>
              </a:r>
              <a:r>
                <a:rPr lang="de-DE" sz="1600" b="0" strike="noStrike" spc="-1" dirty="0">
                  <a:solidFill>
                    <a:schemeClr val="dk1"/>
                  </a:solidFill>
                  <a:latin typeface="Arial"/>
                </a:rPr>
                <a:t>:</a:t>
              </a:r>
              <a:endParaRPr lang="en-US" sz="16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4D215885-4EA3-2383-DCD4-478E33637D7E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132480" y="3157560"/>
              <a:ext cx="1625760" cy="378720"/>
            </a:xfrm>
            <a:prstGeom prst="rect">
              <a:avLst/>
            </a:prstGeom>
            <a:ln w="0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5">
                  <a:extLst>
                    <a:ext uri="{FF2B5EF4-FFF2-40B4-BE49-F238E27FC236}">
                      <a16:creationId xmlns:a16="http://schemas.microsoft.com/office/drawing/2014/main" id="{4789B066-D04B-42F2-8DA4-82A656C3D0E6}"/>
                    </a:ext>
                  </a:extLst>
                </p:cNvPr>
                <p:cNvSpPr txBox="1"/>
                <p:nvPr/>
              </p:nvSpPr>
              <p:spPr>
                <a:xfrm>
                  <a:off x="1674360" y="3136680"/>
                  <a:ext cx="2310840" cy="3996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1.5−2.5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𝐺𝑒𝑉</m:t>
                            </m:r>
                          </m:e>
                        </m:d>
                      </m:oMath>
                    </m:oMathPara>
                  </a14:m>
                  <a:endParaRPr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</p:grpSp>
      <p:pic>
        <p:nvPicPr>
          <p:cNvPr id="2" name="Picture 24">
            <a:extLst>
              <a:ext uri="{FF2B5EF4-FFF2-40B4-BE49-F238E27FC236}">
                <a16:creationId xmlns:a16="http://schemas.microsoft.com/office/drawing/2014/main" id="{D7E25DEB-C108-A61C-CBE6-826F1122FFC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437897" y="1322722"/>
            <a:ext cx="2754103" cy="759758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3">
            <a:extLst>
              <a:ext uri="{FF2B5EF4-FFF2-40B4-BE49-F238E27FC236}">
                <a16:creationId xmlns:a16="http://schemas.microsoft.com/office/drawing/2014/main" id="{788EB19C-C471-CF1B-D78E-BE30A2C44B94}"/>
              </a:ext>
            </a:extLst>
          </p:cNvPr>
          <p:cNvSpPr txBox="1">
            <a:spLocks/>
          </p:cNvSpPr>
          <p:nvPr/>
        </p:nvSpPr>
        <p:spPr>
          <a:xfrm>
            <a:off x="630832" y="329121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en-US" sz="3000" b="1" spc="-1" dirty="0">
                <a:solidFill>
                  <a:schemeClr val="accent1"/>
                </a:solidFill>
                <a:latin typeface="Arial"/>
              </a:rPr>
              <a:t>Curvature and IC Cooling 	</a:t>
            </a:r>
            <a:endParaRPr lang="en-US" sz="3000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953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/>
          </p:nvPr>
        </p:nvSpPr>
        <p:spPr>
          <a:xfrm>
            <a:off x="443880" y="1257845"/>
            <a:ext cx="1101600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800" b="1" spc="-1" dirty="0">
                <a:solidFill>
                  <a:schemeClr val="dk1"/>
                </a:solidFill>
                <a:latin typeface="Helvetica Neue"/>
              </a:rPr>
              <a:t>D</a:t>
            </a:r>
            <a:r>
              <a:rPr lang="en-GB" sz="1800" b="1" strike="noStrike" spc="-1" dirty="0">
                <a:solidFill>
                  <a:schemeClr val="dk1"/>
                </a:solidFill>
                <a:latin typeface="Helvetica Neue"/>
              </a:rPr>
              <a:t>issipation region should happen beyond the LC  where  </a:t>
            </a:r>
            <a:endParaRPr lang="en-US" sz="1800" b="1" strike="noStrike" spc="-1" dirty="0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US" sz="1800" b="1" strike="noStrike" spc="-1" dirty="0">
              <a:solidFill>
                <a:srgbClr val="000000"/>
              </a:solidFill>
              <a:latin typeface="Calibri"/>
            </a:endParaRPr>
          </a:p>
          <a:p>
            <a:pPr marL="361800" indent="0" defTabSz="914400">
              <a:lnSpc>
                <a:spcPct val="100000"/>
              </a:lnSpc>
              <a:spcAft>
                <a:spcPts val="799"/>
              </a:spcAft>
              <a:buNone/>
              <a:tabLst>
                <a:tab pos="0" algn="l"/>
              </a:tabLst>
            </a:pP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3" name="Picture 2"/>
          <p:cNvPicPr/>
          <p:nvPr/>
        </p:nvPicPr>
        <p:blipFill>
          <a:blip r:embed="rId2"/>
          <a:stretch/>
        </p:blipFill>
        <p:spPr>
          <a:xfrm>
            <a:off x="839520" y="3069000"/>
            <a:ext cx="4304520" cy="321912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9"/>
          <p:cNvPicPr/>
          <p:nvPr/>
        </p:nvPicPr>
        <p:blipFill>
          <a:blip r:embed="rId3"/>
          <a:stretch/>
        </p:blipFill>
        <p:spPr>
          <a:xfrm>
            <a:off x="1486440" y="2708280"/>
            <a:ext cx="1151280" cy="200160"/>
          </a:xfrm>
          <a:prstGeom prst="rect">
            <a:avLst/>
          </a:prstGeom>
          <a:ln w="0">
            <a:solidFill>
              <a:srgbClr val="FF0000"/>
            </a:solidFill>
          </a:ln>
        </p:spPr>
      </p:pic>
      <p:cxnSp>
        <p:nvCxnSpPr>
          <p:cNvPr id="255" name="Straight Arrow Connector 11"/>
          <p:cNvCxnSpPr/>
          <p:nvPr/>
        </p:nvCxnSpPr>
        <p:spPr>
          <a:xfrm>
            <a:off x="2062080" y="2936160"/>
            <a:ext cx="720" cy="392760"/>
          </a:xfrm>
          <a:prstGeom prst="straightConnector1">
            <a:avLst/>
          </a:prstGeom>
          <a:ln w="0">
            <a:solidFill>
              <a:srgbClr val="FF0000"/>
            </a:solidFill>
            <a:tailEnd type="triangle" w="med" len="med"/>
          </a:ln>
        </p:spPr>
      </p:cxnSp>
      <p:pic>
        <p:nvPicPr>
          <p:cNvPr id="257" name="Picture 18"/>
          <p:cNvPicPr/>
          <p:nvPr/>
        </p:nvPicPr>
        <p:blipFill>
          <a:blip r:embed="rId4"/>
          <a:stretch/>
        </p:blipFill>
        <p:spPr>
          <a:xfrm>
            <a:off x="7032812" y="1295876"/>
            <a:ext cx="1557360" cy="27900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20"/>
          <p:cNvPicPr/>
          <p:nvPr/>
        </p:nvPicPr>
        <p:blipFill>
          <a:blip r:embed="rId5"/>
          <a:stretch/>
        </p:blipFill>
        <p:spPr>
          <a:xfrm>
            <a:off x="9336240" y="273240"/>
            <a:ext cx="2358000" cy="888840"/>
          </a:xfrm>
          <a:prstGeom prst="rect">
            <a:avLst/>
          </a:prstGeom>
          <a:ln w="0">
            <a:noFill/>
          </a:ln>
        </p:spPr>
      </p:pic>
      <p:grpSp>
        <p:nvGrpSpPr>
          <p:cNvPr id="3" name="Group 16">
            <a:extLst>
              <a:ext uri="{FF2B5EF4-FFF2-40B4-BE49-F238E27FC236}">
                <a16:creationId xmlns:a16="http://schemas.microsoft.com/office/drawing/2014/main" id="{7A768150-1524-2653-0373-B079EEE41749}"/>
              </a:ext>
            </a:extLst>
          </p:cNvPr>
          <p:cNvGrpSpPr/>
          <p:nvPr/>
        </p:nvGrpSpPr>
        <p:grpSpPr>
          <a:xfrm>
            <a:off x="732120" y="1677850"/>
            <a:ext cx="3852720" cy="818280"/>
            <a:chOff x="132480" y="2718000"/>
            <a:chExt cx="3852720" cy="818280"/>
          </a:xfrm>
        </p:grpSpPr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AF666E06-C151-969F-6A89-B07648237C9E}"/>
                </a:ext>
              </a:extLst>
            </p:cNvPr>
            <p:cNvSpPr/>
            <p:nvPr/>
          </p:nvSpPr>
          <p:spPr>
            <a:xfrm>
              <a:off x="819720" y="2718000"/>
              <a:ext cx="253728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600" b="0" strike="noStrike" spc="-1">
                  <a:solidFill>
                    <a:schemeClr val="dk1"/>
                  </a:solidFill>
                  <a:latin typeface="Arial"/>
                </a:rPr>
                <a:t>Red band from GeV peak:</a:t>
              </a:r>
              <a:endParaRPr lang="en-US" sz="16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4D215885-4EA3-2383-DCD4-478E33637D7E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132480" y="3157560"/>
              <a:ext cx="1625760" cy="378720"/>
            </a:xfrm>
            <a:prstGeom prst="rect">
              <a:avLst/>
            </a:prstGeom>
            <a:ln w="0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5">
                  <a:extLst>
                    <a:ext uri="{FF2B5EF4-FFF2-40B4-BE49-F238E27FC236}">
                      <a16:creationId xmlns:a16="http://schemas.microsoft.com/office/drawing/2014/main" id="{4789B066-D04B-42F2-8DA4-82A656C3D0E6}"/>
                    </a:ext>
                  </a:extLst>
                </p:cNvPr>
                <p:cNvSpPr txBox="1"/>
                <p:nvPr/>
              </p:nvSpPr>
              <p:spPr>
                <a:xfrm>
                  <a:off x="1674360" y="3136680"/>
                  <a:ext cx="2310840" cy="3996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1.5−2.5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𝐺𝑒𝑉</m:t>
                            </m:r>
                          </m:e>
                        </m:d>
                      </m:oMath>
                    </m:oMathPara>
                  </a14:m>
                  <a:endParaRPr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</p:grpSp>
      <p:sp>
        <p:nvSpPr>
          <p:cNvPr id="2" name="TextBox 25">
            <a:extLst>
              <a:ext uri="{FF2B5EF4-FFF2-40B4-BE49-F238E27FC236}">
                <a16:creationId xmlns:a16="http://schemas.microsoft.com/office/drawing/2014/main" id="{5CC87171-869A-E25F-735B-18ACC11441A2}"/>
              </a:ext>
            </a:extLst>
          </p:cNvPr>
          <p:cNvSpPr/>
          <p:nvPr/>
        </p:nvSpPr>
        <p:spPr>
          <a:xfrm>
            <a:off x="3042000" y="6445800"/>
            <a:ext cx="1099440" cy="2494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050" b="0" strike="noStrike" spc="-1">
                <a:solidFill>
                  <a:schemeClr val="accent2"/>
                </a:solidFill>
                <a:latin typeface="Arial"/>
              </a:rPr>
              <a:t>T</a:t>
            </a:r>
            <a:r>
              <a:rPr lang="en-ES" sz="1050" b="0" strike="noStrike" spc="-1">
                <a:solidFill>
                  <a:schemeClr val="accent2"/>
                </a:solidFill>
                <a:latin typeface="Arial"/>
              </a:rPr>
              <a:t>arget: OP-NIR</a:t>
            </a:r>
            <a:endParaRPr lang="en-US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7" name="Straight Arrow Connector 27">
            <a:extLst>
              <a:ext uri="{FF2B5EF4-FFF2-40B4-BE49-F238E27FC236}">
                <a16:creationId xmlns:a16="http://schemas.microsoft.com/office/drawing/2014/main" id="{29315186-5510-B6E1-8DC4-30948A6548ED}"/>
              </a:ext>
            </a:extLst>
          </p:cNvPr>
          <p:cNvCxnSpPr>
            <a:stCxn id="2" idx="0"/>
          </p:cNvCxnSpPr>
          <p:nvPr/>
        </p:nvCxnSpPr>
        <p:spPr>
          <a:xfrm flipV="1">
            <a:off x="3592080" y="5812560"/>
            <a:ext cx="246600" cy="633960"/>
          </a:xfrm>
          <a:prstGeom prst="straightConnector1">
            <a:avLst/>
          </a:prstGeom>
          <a:ln w="0">
            <a:solidFill>
              <a:srgbClr val="000000"/>
            </a:solidFill>
            <a:prstDash val="dash"/>
            <a:tailEnd type="triangle" w="med" len="med"/>
          </a:ln>
        </p:spPr>
      </p:cxnSp>
      <p:sp>
        <p:nvSpPr>
          <p:cNvPr id="8" name="TextBox 29">
            <a:extLst>
              <a:ext uri="{FF2B5EF4-FFF2-40B4-BE49-F238E27FC236}">
                <a16:creationId xmlns:a16="http://schemas.microsoft.com/office/drawing/2014/main" id="{8674023E-CA17-68E2-2E8C-226AAE24E85A}"/>
              </a:ext>
            </a:extLst>
          </p:cNvPr>
          <p:cNvSpPr/>
          <p:nvPr/>
        </p:nvSpPr>
        <p:spPr>
          <a:xfrm>
            <a:off x="4420440" y="6449400"/>
            <a:ext cx="1084320" cy="2494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050" b="0" strike="noStrike" spc="-1">
                <a:solidFill>
                  <a:schemeClr val="accent2"/>
                </a:solidFill>
                <a:latin typeface="Arial"/>
              </a:rPr>
              <a:t>T</a:t>
            </a:r>
            <a:r>
              <a:rPr lang="en-ES" sz="1050" b="0" strike="noStrike" spc="-1">
                <a:solidFill>
                  <a:schemeClr val="accent2"/>
                </a:solidFill>
                <a:latin typeface="Arial"/>
              </a:rPr>
              <a:t>arget: OP-FIR</a:t>
            </a:r>
            <a:endParaRPr lang="en-US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9" name="Straight Arrow Connector 30">
            <a:extLst>
              <a:ext uri="{FF2B5EF4-FFF2-40B4-BE49-F238E27FC236}">
                <a16:creationId xmlns:a16="http://schemas.microsoft.com/office/drawing/2014/main" id="{16B28C8F-4154-D08C-EE2A-E64DFA549D73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4870440" y="5765400"/>
            <a:ext cx="93240" cy="684360"/>
          </a:xfrm>
          <a:prstGeom prst="straightConnector1">
            <a:avLst/>
          </a:prstGeom>
          <a:ln w="0">
            <a:solidFill>
              <a:srgbClr val="000000"/>
            </a:solidFill>
            <a:prstDash val="dashDot"/>
            <a:tailEnd type="triangle" w="med" len="me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85DF7BF-C106-9025-A9D6-08953FD05A59}"/>
              </a:ext>
            </a:extLst>
          </p:cNvPr>
          <p:cNvSpPr txBox="1"/>
          <p:nvPr/>
        </p:nvSpPr>
        <p:spPr>
          <a:xfrm>
            <a:off x="5687160" y="2590911"/>
            <a:ext cx="6096000" cy="684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800" b="1" spc="-1" dirty="0">
                <a:solidFill>
                  <a:schemeClr val="dk1"/>
                </a:solidFill>
                <a:latin typeface="Helvetica Neue"/>
              </a:rPr>
              <a:t>To reach the TeV level, we need to extrapolate the photon field to the FIR:</a:t>
            </a:r>
            <a:endParaRPr lang="en-US" sz="1800" b="1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962FB1-2E6F-435B-B67D-F547FACF2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798" y="3488314"/>
            <a:ext cx="4556747" cy="321912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E99F57-F373-73CA-E074-580AEA9C509E}"/>
              </a:ext>
            </a:extLst>
          </p:cNvPr>
          <p:cNvCxnSpPr>
            <a:cxnSpLocks/>
          </p:cNvCxnSpPr>
          <p:nvPr/>
        </p:nvCxnSpPr>
        <p:spPr>
          <a:xfrm>
            <a:off x="7811492" y="4911292"/>
            <a:ext cx="481718" cy="0"/>
          </a:xfrm>
          <a:prstGeom prst="line">
            <a:avLst/>
          </a:prstGeom>
          <a:ln w="3175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ceHolder 3">
            <a:extLst>
              <a:ext uri="{FF2B5EF4-FFF2-40B4-BE49-F238E27FC236}">
                <a16:creationId xmlns:a16="http://schemas.microsoft.com/office/drawing/2014/main" id="{C3E6F156-AE28-32EA-8642-DB10D0F21CE0}"/>
              </a:ext>
            </a:extLst>
          </p:cNvPr>
          <p:cNvSpPr txBox="1">
            <a:spLocks/>
          </p:cNvSpPr>
          <p:nvPr/>
        </p:nvSpPr>
        <p:spPr>
          <a:xfrm>
            <a:off x="630832" y="329121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en-US" sz="3000" b="1" spc="-1" dirty="0">
                <a:solidFill>
                  <a:schemeClr val="accent1"/>
                </a:solidFill>
                <a:latin typeface="Arial"/>
              </a:rPr>
              <a:t>Curvature and IC Cooling 	</a:t>
            </a:r>
            <a:endParaRPr lang="en-US" sz="3000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879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/>
          </p:nvPr>
        </p:nvSpPr>
        <p:spPr>
          <a:xfrm>
            <a:off x="407880" y="1406520"/>
            <a:ext cx="1101600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Synchrotron in wind plasmoids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1" strike="noStrike" spc="-1">
                <a:solidFill>
                  <a:schemeClr val="dk1"/>
                </a:solidFill>
                <a:latin typeface="Arial"/>
              </a:rPr>
              <a:t>Not enough</a:t>
            </a: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: Escape of the highest energies? Doppler boosting emission?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0" defTabSz="914400">
              <a:lnSpc>
                <a:spcPct val="100000"/>
              </a:lnSpc>
              <a:spcAft>
                <a:spcPts val="799"/>
              </a:spcAft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=&gt; To be investigated 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5" name="Picture 2"/>
          <p:cNvPicPr/>
          <p:nvPr/>
        </p:nvPicPr>
        <p:blipFill>
          <a:blip r:embed="rId3"/>
          <a:stretch/>
        </p:blipFill>
        <p:spPr>
          <a:xfrm>
            <a:off x="839520" y="3069000"/>
            <a:ext cx="4304520" cy="32191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5"/>
          <p:cNvPicPr/>
          <p:nvPr/>
        </p:nvPicPr>
        <p:blipFill>
          <a:blip r:embed="rId4"/>
          <a:stretch/>
        </p:blipFill>
        <p:spPr>
          <a:xfrm>
            <a:off x="9912600" y="227880"/>
            <a:ext cx="2081160" cy="10447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6"/>
          <p:cNvPicPr/>
          <p:nvPr/>
        </p:nvPicPr>
        <p:blipFill>
          <a:blip r:embed="rId5"/>
          <a:stretch/>
        </p:blipFill>
        <p:spPr>
          <a:xfrm>
            <a:off x="3996000" y="1247400"/>
            <a:ext cx="4672800" cy="570960"/>
          </a:xfrm>
          <a:prstGeom prst="rect">
            <a:avLst/>
          </a:prstGeom>
          <a:ln w="0">
            <a:noFill/>
          </a:ln>
        </p:spPr>
      </p:pic>
      <p:grpSp>
        <p:nvGrpSpPr>
          <p:cNvPr id="278" name="Group 30"/>
          <p:cNvGrpSpPr/>
          <p:nvPr/>
        </p:nvGrpSpPr>
        <p:grpSpPr>
          <a:xfrm>
            <a:off x="3647520" y="5587920"/>
            <a:ext cx="7159320" cy="333360"/>
            <a:chOff x="3647520" y="5587920"/>
            <a:chExt cx="7159320" cy="333360"/>
          </a:xfrm>
        </p:grpSpPr>
        <p:sp>
          <p:nvSpPr>
            <p:cNvPr id="279" name="TextBox 27"/>
            <p:cNvSpPr/>
            <p:nvPr/>
          </p:nvSpPr>
          <p:spPr>
            <a:xfrm>
              <a:off x="7265520" y="5587920"/>
              <a:ext cx="3541320" cy="333360"/>
            </a:xfrm>
            <a:prstGeom prst="rect">
              <a:avLst/>
            </a:prstGeom>
            <a:noFill/>
            <a:ln w="0">
              <a:solidFill>
                <a:srgbClr val="00206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ES" sz="1600" b="0" strike="noStrike" spc="-1" dirty="0">
                  <a:solidFill>
                    <a:schemeClr val="dk1"/>
                  </a:solidFill>
                  <a:latin typeface="Arial"/>
                </a:rPr>
                <a:t>Insufficient to reach the TeV emission</a:t>
              </a:r>
              <a:endParaRPr lang="en-US" sz="16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280" name="Straight Arrow Connector 29"/>
            <p:cNvCxnSpPr>
              <a:stCxn id="279" idx="1"/>
            </p:cNvCxnSpPr>
            <p:nvPr/>
          </p:nvCxnSpPr>
          <p:spPr>
            <a:xfrm flipH="1" flipV="1">
              <a:off x="3647520" y="5661000"/>
              <a:ext cx="3601080" cy="96840"/>
            </a:xfrm>
            <a:prstGeom prst="straightConnector1">
              <a:avLst/>
            </a:prstGeom>
            <a:ln w="0">
              <a:solidFill>
                <a:srgbClr val="004B7D"/>
              </a:solidFill>
              <a:tailEnd type="triangle" w="med" len="med"/>
            </a:ln>
          </p:spPr>
        </p:cxnSp>
      </p:grpSp>
      <p:pic>
        <p:nvPicPr>
          <p:cNvPr id="281" name="Picture 33"/>
          <p:cNvPicPr/>
          <p:nvPr/>
        </p:nvPicPr>
        <p:blipFill>
          <a:blip r:embed="rId6"/>
          <a:stretch/>
        </p:blipFill>
        <p:spPr>
          <a:xfrm>
            <a:off x="8743939" y="2062234"/>
            <a:ext cx="805232" cy="26820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34"/>
          <p:cNvPicPr/>
          <p:nvPr/>
        </p:nvPicPr>
        <p:blipFill>
          <a:blip r:embed="rId7"/>
          <a:stretch/>
        </p:blipFill>
        <p:spPr>
          <a:xfrm>
            <a:off x="8743939" y="2464354"/>
            <a:ext cx="805232" cy="240839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>
            <a:extLst>
              <a:ext uri="{FF2B5EF4-FFF2-40B4-BE49-F238E27FC236}">
                <a16:creationId xmlns:a16="http://schemas.microsoft.com/office/drawing/2014/main" id="{E6657E3E-4A00-6ACA-0EA1-A0E8471B7682}"/>
              </a:ext>
            </a:extLst>
          </p:cNvPr>
          <p:cNvSpPr txBox="1">
            <a:spLocks/>
          </p:cNvSpPr>
          <p:nvPr/>
        </p:nvSpPr>
        <p:spPr>
          <a:xfrm>
            <a:off x="630832" y="329121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en-US" sz="3000" b="1" spc="-1" dirty="0">
                <a:solidFill>
                  <a:schemeClr val="accent1"/>
                </a:solidFill>
                <a:latin typeface="Arial"/>
              </a:rPr>
              <a:t>Synchrotron and IC Cooling 	</a:t>
            </a:r>
            <a:endParaRPr lang="en-US" sz="3000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585720" y="33048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 dirty="0" err="1">
                <a:solidFill>
                  <a:schemeClr val="accent1"/>
                </a:solidFill>
                <a:latin typeface="Arial"/>
              </a:rPr>
              <a:t>What‘s</a:t>
            </a:r>
            <a:r>
              <a:rPr lang="de-DE" sz="3000" b="1" strike="noStrike" spc="-1" dirty="0">
                <a:solidFill>
                  <a:schemeClr val="accent1"/>
                </a:solidFill>
                <a:latin typeface="Arial"/>
              </a:rPr>
              <a:t> </a:t>
            </a:r>
            <a:r>
              <a:rPr lang="de-DE" sz="3000" b="1" strike="noStrike" spc="-1" dirty="0" err="1">
                <a:solidFill>
                  <a:schemeClr val="accent1"/>
                </a:solidFill>
                <a:latin typeface="Arial"/>
              </a:rPr>
              <a:t>next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/>
          </p:nvPr>
        </p:nvSpPr>
        <p:spPr>
          <a:xfrm>
            <a:off x="407880" y="1406520"/>
            <a:ext cx="1137564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de-DE" sz="1800" b="0" strike="noStrike" spc="-1" dirty="0" err="1">
                <a:solidFill>
                  <a:schemeClr val="dk1"/>
                </a:solidFill>
                <a:latin typeface="Arial"/>
              </a:rPr>
              <a:t>Continuing</a:t>
            </a:r>
            <a:r>
              <a:rPr lang="de-DE" sz="1800" b="0" strike="noStrike" spc="-1" dirty="0">
                <a:solidFill>
                  <a:schemeClr val="dk1"/>
                </a:solidFill>
                <a:latin typeface="Arial"/>
              </a:rPr>
              <a:t> Vela </a:t>
            </a:r>
            <a:r>
              <a:rPr lang="de-DE" sz="1800" b="0" strike="noStrike" spc="-1" dirty="0" err="1">
                <a:solidFill>
                  <a:schemeClr val="dk1"/>
                </a:solidFill>
                <a:latin typeface="Arial"/>
              </a:rPr>
              <a:t>pulsar</a:t>
            </a:r>
            <a:r>
              <a:rPr lang="de-DE" sz="18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800" b="0" strike="noStrike" spc="-1" dirty="0" err="1">
                <a:solidFill>
                  <a:schemeClr val="dk1"/>
                </a:solidFill>
                <a:latin typeface="Arial"/>
              </a:rPr>
              <a:t>observations</a:t>
            </a:r>
            <a:r>
              <a:rPr lang="de-DE" sz="18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800" b="0" strike="noStrike" spc="-1" dirty="0" err="1">
                <a:solidFill>
                  <a:schemeClr val="dk1"/>
                </a:solidFill>
                <a:latin typeface="Arial"/>
              </a:rPr>
              <a:t>with</a:t>
            </a:r>
            <a:r>
              <a:rPr lang="de-DE" sz="1800" b="0" strike="noStrike" spc="-1" dirty="0">
                <a:solidFill>
                  <a:schemeClr val="dk1"/>
                </a:solidFill>
                <a:latin typeface="Arial"/>
              </a:rPr>
              <a:t> H.E.S.S., </a:t>
            </a:r>
            <a:br>
              <a:rPr sz="1800" dirty="0"/>
            </a:br>
            <a:r>
              <a:rPr lang="de-DE" sz="1800" b="1" strike="noStrike" spc="-1" dirty="0">
                <a:solidFill>
                  <a:schemeClr val="dk1"/>
                </a:solidFill>
                <a:latin typeface="Arial"/>
              </a:rPr>
              <a:t>Goal: probe </a:t>
            </a:r>
            <a:r>
              <a:rPr lang="de-DE" sz="1800" b="1" strike="noStrike" spc="-1" dirty="0" err="1">
                <a:solidFill>
                  <a:schemeClr val="dk1"/>
                </a:solidFill>
                <a:latin typeface="Arial"/>
              </a:rPr>
              <a:t>the</a:t>
            </a:r>
            <a:r>
              <a:rPr lang="de-DE" sz="1800" b="1" strike="noStrike" spc="-1" dirty="0">
                <a:solidFill>
                  <a:schemeClr val="dk1"/>
                </a:solidFill>
                <a:latin typeface="Arial"/>
              </a:rPr>
              <a:t> &gt;20 TeV </a:t>
            </a:r>
            <a:r>
              <a:rPr lang="de-DE" sz="1800" b="1" strike="noStrike" spc="-1" dirty="0" err="1">
                <a:solidFill>
                  <a:schemeClr val="dk1"/>
                </a:solidFill>
                <a:latin typeface="Arial"/>
              </a:rPr>
              <a:t>spectrum</a:t>
            </a:r>
            <a:r>
              <a:rPr lang="de-DE" sz="18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pPr marL="361800" lvl="1" indent="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None/>
              <a:tabLst>
                <a:tab pos="361800" algn="l"/>
              </a:tabLst>
            </a:pPr>
            <a:r>
              <a:rPr lang="de-DE" sz="1800" b="0" strike="noStrike" spc="-1" dirty="0">
                <a:solidFill>
                  <a:schemeClr val="dk1"/>
                </a:solidFill>
                <a:latin typeface="Arial"/>
              </a:rPr>
              <a:t>=&gt; High </a:t>
            </a:r>
            <a:r>
              <a:rPr lang="de-DE" sz="1800" b="0" strike="noStrike" spc="-1" dirty="0" err="1">
                <a:solidFill>
                  <a:schemeClr val="dk1"/>
                </a:solidFill>
                <a:latin typeface="Arial"/>
              </a:rPr>
              <a:t>Zenith</a:t>
            </a:r>
            <a:r>
              <a:rPr lang="de-DE" sz="1800" b="0" strike="noStrike" spc="-1" dirty="0">
                <a:solidFill>
                  <a:schemeClr val="dk1"/>
                </a:solidFill>
                <a:latin typeface="Arial"/>
              </a:rPr>
              <a:t> Angle </a:t>
            </a:r>
            <a:r>
              <a:rPr lang="de-DE" sz="1800" b="0" strike="noStrike" spc="-1" dirty="0" err="1">
                <a:solidFill>
                  <a:schemeClr val="dk1"/>
                </a:solidFill>
                <a:latin typeface="Arial"/>
              </a:rPr>
              <a:t>observations</a:t>
            </a:r>
            <a:r>
              <a:rPr lang="de-DE" sz="18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800" b="0" strike="noStrike" spc="-1" dirty="0" err="1">
                <a:solidFill>
                  <a:schemeClr val="dk1"/>
                </a:solidFill>
                <a:latin typeface="Arial"/>
              </a:rPr>
              <a:t>improve</a:t>
            </a:r>
            <a:r>
              <a:rPr lang="de-DE" sz="18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800" b="0" strike="noStrike" spc="-1" dirty="0" err="1">
                <a:solidFill>
                  <a:schemeClr val="dk1"/>
                </a:solidFill>
                <a:latin typeface="Arial"/>
              </a:rPr>
              <a:t>Effective</a:t>
            </a:r>
            <a:br>
              <a:rPr sz="1800" dirty="0"/>
            </a:br>
            <a:r>
              <a:rPr lang="de-DE" sz="1800" b="0" strike="noStrike" spc="-1" dirty="0">
                <a:solidFill>
                  <a:schemeClr val="dk1"/>
                </a:solidFill>
                <a:latin typeface="Arial"/>
              </a:rPr>
              <a:t>Area &gt; 10 TeV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Probing other promising pulsars for VHE emission</a:t>
            </a:r>
            <a:br>
              <a:rPr lang="en-GB" sz="1800" b="0" strike="noStrike" spc="-1" dirty="0">
                <a:solidFill>
                  <a:schemeClr val="dk1"/>
                </a:solidFill>
                <a:latin typeface="Arial"/>
              </a:rPr>
            </a:b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=&gt; New observations with H.E.S.S. </a:t>
            </a:r>
            <a:br>
              <a:rPr sz="1800" dirty="0"/>
            </a:br>
            <a:endParaRPr lang="en-US" sz="1800" dirty="0"/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Searching for VHE pulsars in H.E.S.S. archival data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Building CTA!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1" strike="noStrike" spc="-1" dirty="0" err="1">
                <a:solidFill>
                  <a:schemeClr val="accent2"/>
                </a:solidFill>
                <a:latin typeface="Arial"/>
              </a:rPr>
              <a:t>Into</a:t>
            </a:r>
            <a:r>
              <a:rPr lang="de-DE" sz="1800" b="1" strike="noStrike" spc="-1" dirty="0">
                <a:solidFill>
                  <a:schemeClr val="accent2"/>
                </a:solidFill>
                <a:latin typeface="Arial"/>
              </a:rPr>
              <a:t> </a:t>
            </a:r>
            <a:r>
              <a:rPr lang="de-DE" sz="1800" b="1" strike="noStrike" spc="-1" dirty="0" err="1">
                <a:solidFill>
                  <a:schemeClr val="accent2"/>
                </a:solidFill>
                <a:latin typeface="Arial"/>
              </a:rPr>
              <a:t>the</a:t>
            </a:r>
            <a:r>
              <a:rPr lang="de-DE" sz="1800" b="1" strike="noStrike" spc="-1" dirty="0">
                <a:solidFill>
                  <a:schemeClr val="accent2"/>
                </a:solidFill>
                <a:latin typeface="Arial"/>
              </a:rPr>
              <a:t> Future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529" name="Picture 6"/>
          <p:cNvPicPr/>
          <p:nvPr/>
        </p:nvPicPr>
        <p:blipFill>
          <a:blip r:embed="rId3"/>
          <a:stretch/>
        </p:blipFill>
        <p:spPr>
          <a:xfrm>
            <a:off x="6731437" y="406283"/>
            <a:ext cx="4741425" cy="2836980"/>
          </a:xfrm>
          <a:prstGeom prst="rect">
            <a:avLst/>
          </a:prstGeom>
          <a:ln w="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7A7C6E-437C-68F7-1292-364E1D445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950" y="3243263"/>
            <a:ext cx="4082397" cy="36147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/>
          </p:nvPr>
        </p:nvSpPr>
        <p:spPr>
          <a:xfrm>
            <a:off x="407880" y="1406520"/>
            <a:ext cx="1101600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Vela, the first pulsar to reach tens of TeV range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In contrast to Crab, Vela displays unambiguously a new &amp; very hard spectral component, reaching ~10 times higher energies </a:t>
            </a:r>
          </a:p>
          <a:p>
            <a:pPr marL="361800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1" strike="noStrike" spc="-1" dirty="0">
                <a:solidFill>
                  <a:schemeClr val="dk1"/>
                </a:solidFill>
              </a:rPr>
              <a:t>This discovery open more questions and boost the field of pulsars</a:t>
            </a: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819000" lvl="1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An unambiguous handle on Lorentz factors &gt; 4x10</a:t>
            </a:r>
            <a:r>
              <a:rPr lang="en-US" sz="1800" b="0" strike="noStrike" spc="-1" baseline="30000" dirty="0">
                <a:solidFill>
                  <a:schemeClr val="dk1"/>
                </a:solidFill>
                <a:latin typeface="Arial"/>
              </a:rPr>
              <a:t>7</a:t>
            </a: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819000" lvl="1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VHE emission, i.e. dissipation region beyond but close to LC (even in the Doppler-boosted scenario)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819000" lvl="1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Challenges for both CR/IC and SR/IC scenarios =&gt; to be continued! 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Discovery of pulsed emission from the Vela Pulsar up to 20 TeV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title"/>
          </p:nvPr>
        </p:nvSpPr>
        <p:spPr>
          <a:xfrm>
            <a:off x="59577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chemeClr val="accent1"/>
                </a:solidFill>
                <a:latin typeface="Arial"/>
              </a:rPr>
              <a:t>Summary 	</a:t>
            </a:r>
            <a:endParaRPr lang="en-US" sz="3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73E43B-2862-8B01-6F54-6806EABD9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712" y="-385176"/>
            <a:ext cx="13561513" cy="762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6"/>
          <p:cNvPicPr/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14437440" cy="6943320"/>
          </a:xfrm>
          <a:prstGeom prst="rect">
            <a:avLst/>
          </a:prstGeom>
          <a:ln w="0">
            <a:noFill/>
          </a:ln>
        </p:spPr>
      </p:pic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Observations with IACTs: H.E.S.S.		</a:t>
            </a:r>
            <a:endParaRPr lang="en-US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07880" y="1522080"/>
            <a:ext cx="1137528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FFFFFF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2000" b="0" strike="noStrike" spc="-1" dirty="0">
                <a:solidFill>
                  <a:schemeClr val="lt1"/>
                </a:solidFill>
                <a:latin typeface="Arial"/>
              </a:rPr>
              <a:t>Array of 5 Imaging Atmospheric Cherenkov Telescopes (IACTs), CT1-5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FFFFFF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2000" b="0" strike="noStrike" spc="-1" dirty="0">
                <a:solidFill>
                  <a:schemeClr val="lt1"/>
                </a:solidFill>
                <a:latin typeface="Arial"/>
              </a:rPr>
              <a:t>4 x  12 m diameter, with a 120m baseline, CT1-4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FFFFFF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2000" b="0" strike="noStrike" spc="-1" dirty="0">
                <a:solidFill>
                  <a:schemeClr val="lt1"/>
                </a:solidFill>
                <a:latin typeface="Arial"/>
              </a:rPr>
              <a:t>1  x  28 m-equivalent dish,</a:t>
            </a:r>
            <a:r>
              <a:rPr lang="en-US" sz="2000" spc="-1" dirty="0">
                <a:solidFill>
                  <a:schemeClr val="lt1"/>
                </a:solidFill>
                <a:latin typeface="Arial"/>
              </a:rPr>
              <a:t> at the center of the array</a:t>
            </a:r>
            <a:r>
              <a:rPr lang="en-US" sz="2000" b="0" strike="noStrike" spc="-1" dirty="0">
                <a:solidFill>
                  <a:schemeClr val="lt1"/>
                </a:solidFill>
                <a:latin typeface="Arial"/>
              </a:rPr>
              <a:t>, CT5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FFFFFF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2000" b="0" strike="noStrike" spc="-1" dirty="0">
                <a:solidFill>
                  <a:schemeClr val="lt1"/>
                </a:solidFill>
                <a:latin typeface="Arial"/>
              </a:rPr>
              <a:t>Full array energy range ~30 GeV — 100 TeV 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FFFFFF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2000" b="0" strike="noStrike" spc="-1" dirty="0">
                <a:solidFill>
                  <a:schemeClr val="lt1"/>
                </a:solidFill>
                <a:latin typeface="Arial"/>
              </a:rPr>
              <a:t>CT1-4 in operation since 2002: Camera Updates in 2015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FFFFFF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2000" b="0" strike="noStrike" spc="-1" dirty="0">
                <a:solidFill>
                  <a:schemeClr val="lt1"/>
                </a:solidFill>
                <a:latin typeface="Arial"/>
              </a:rPr>
              <a:t>CT5-only : </a:t>
            </a:r>
            <a:r>
              <a:rPr lang="en-US" sz="2000" b="0" strike="noStrike" spc="-1" dirty="0" err="1">
                <a:solidFill>
                  <a:schemeClr val="lt1"/>
                </a:solidFill>
                <a:latin typeface="Arial"/>
              </a:rPr>
              <a:t>monoscopic</a:t>
            </a:r>
            <a:r>
              <a:rPr lang="en-US" sz="2000" b="0" strike="noStrike" spc="-1" dirty="0">
                <a:solidFill>
                  <a:schemeClr val="lt1"/>
                </a:solidFill>
                <a:latin typeface="Arial"/>
              </a:rPr>
              <a:t> mode, since 2012: </a:t>
            </a:r>
            <a:r>
              <a:rPr lang="en-US" sz="2000" b="0" strike="noStrike" spc="-1" dirty="0" err="1">
                <a:solidFill>
                  <a:schemeClr val="lt1"/>
                </a:solidFill>
                <a:latin typeface="Arial"/>
              </a:rPr>
              <a:t>FlashCam</a:t>
            </a:r>
            <a:r>
              <a:rPr lang="en-US" sz="2000" b="0" strike="noStrike" spc="-1" dirty="0">
                <a:solidFill>
                  <a:schemeClr val="lt1"/>
                </a:solidFill>
                <a:latin typeface="Arial"/>
              </a:rPr>
              <a:t> in 2020 (CTAO camera prototype)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FFFFFF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2000" b="0" strike="noStrike" spc="-1" dirty="0">
                <a:solidFill>
                  <a:schemeClr val="lt1"/>
                </a:solidFill>
                <a:latin typeface="Arial"/>
              </a:rPr>
              <a:t>Threshold energy &lt; 20 GeV for pulsars 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225000" y="826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 dirty="0">
                <a:solidFill>
                  <a:schemeClr val="accent2"/>
                </a:solidFill>
                <a:latin typeface="Arial"/>
              </a:rPr>
              <a:t>The HESS Experiment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4" name="Picture 7"/>
          <p:cNvPicPr/>
          <p:nvPr/>
        </p:nvPicPr>
        <p:blipFill>
          <a:blip r:embed="rId4"/>
          <a:stretch/>
        </p:blipFill>
        <p:spPr>
          <a:xfrm>
            <a:off x="10113480" y="209880"/>
            <a:ext cx="2077920" cy="2624040"/>
          </a:xfrm>
          <a:prstGeom prst="rect">
            <a:avLst/>
          </a:prstGeom>
          <a:ln w="0">
            <a:solidFill>
              <a:srgbClr val="FFFFFF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394B40-14F0-8765-E77D-4E8426964D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47" b="93556" l="9980" r="93585">
                        <a14:foregroundMark x1="91650" y1="44630" x2="93890" y2="52267"/>
                        <a14:foregroundMark x1="93890" y1="52267" x2="93585" y2="61337"/>
                        <a14:foregroundMark x1="93585" y1="61337" x2="92566" y2="63484"/>
                        <a14:foregroundMark x1="35336" y1="91169" x2="41752" y2="94033"/>
                        <a14:foregroundMark x1="41752" y1="94033" x2="45723" y2="93556"/>
                        <a14:foregroundMark x1="45723" y1="93556" x2="46741" y2="89737"/>
                        <a14:foregroundMark x1="55193" y1="53938" x2="54277" y2="54177"/>
                        <a14:foregroundMark x1="58248" y1="53938" x2="52749" y2="53461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4204" y="302198"/>
            <a:ext cx="12314299" cy="5241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46963-2E05-1F75-438D-54A9D7A40B4B}"/>
              </a:ext>
            </a:extLst>
          </p:cNvPr>
          <p:cNvSpPr txBox="1"/>
          <p:nvPr/>
        </p:nvSpPr>
        <p:spPr>
          <a:xfrm>
            <a:off x="8683053" y="552562"/>
            <a:ext cx="3097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HESS + WCDA</a:t>
            </a:r>
            <a:endParaRPr lang="en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67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D3F205-B2B4-4546-2CBA-12ABE92B8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5D4BAB-3199-585D-6A8A-4E89D11523A8}"/>
              </a:ext>
            </a:extLst>
          </p:cNvPr>
          <p:cNvSpPr txBox="1"/>
          <p:nvPr/>
        </p:nvSpPr>
        <p:spPr>
          <a:xfrm>
            <a:off x="6459910" y="6275215"/>
            <a:ext cx="6094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chemeClr val="bg2"/>
                </a:solidFill>
              </a:rPr>
              <a:t>eROSITA</a:t>
            </a:r>
            <a:endParaRPr lang="en-DE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A52A8-B573-7083-78CD-5D6A258921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47" b="93556" l="9980" r="93585">
                        <a14:foregroundMark x1="91650" y1="44630" x2="93890" y2="52267"/>
                        <a14:foregroundMark x1="93890" y1="52267" x2="93585" y2="61337"/>
                        <a14:foregroundMark x1="93585" y1="61337" x2="92566" y2="63484"/>
                        <a14:foregroundMark x1="35336" y1="91169" x2="41752" y2="94033"/>
                        <a14:foregroundMark x1="41752" y1="94033" x2="45723" y2="93556"/>
                        <a14:foregroundMark x1="45723" y1="93556" x2="46741" y2="89737"/>
                        <a14:foregroundMark x1="55193" y1="53938" x2="54277" y2="54177"/>
                        <a14:foregroundMark x1="58248" y1="53938" x2="52749" y2="53461"/>
                      </a14:backgroundRemoval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4204" y="302198"/>
            <a:ext cx="12314299" cy="5241729"/>
          </a:xfrm>
          <a:prstGeom prst="rect">
            <a:avLst/>
          </a:prstGeom>
        </p:spPr>
      </p:pic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0DC9972A-B9E1-4A3D-E383-FB8D86AAF488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7201798" y="3279594"/>
            <a:ext cx="1940209" cy="2318984"/>
          </a:xfrm>
          <a:prstGeom prst="bentConnector2">
            <a:avLst/>
          </a:prstGeom>
          <a:ln w="9525">
            <a:solidFill>
              <a:schemeClr val="bg1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5">
            <a:extLst>
              <a:ext uri="{FF2B5EF4-FFF2-40B4-BE49-F238E27FC236}">
                <a16:creationId xmlns:a16="http://schemas.microsoft.com/office/drawing/2014/main" id="{3659267C-861A-5D13-7FD1-BCC64BF79C02}"/>
              </a:ext>
            </a:extLst>
          </p:cNvPr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Vela Pulsar Region</a:t>
            </a:r>
            <a:endParaRPr lang="en-ES" dirty="0">
              <a:solidFill>
                <a:srgbClr val="C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6D7697B-1830-B0C4-4418-32C9C2F7ABEB}"/>
              </a:ext>
            </a:extLst>
          </p:cNvPr>
          <p:cNvSpPr/>
          <p:nvPr/>
        </p:nvSpPr>
        <p:spPr>
          <a:xfrm>
            <a:off x="8995701" y="3048545"/>
            <a:ext cx="292609" cy="231048"/>
          </a:xfrm>
          <a:prstGeom prst="rect">
            <a:avLst/>
          </a:prstGeom>
          <a:noFill/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D0AC8C-C636-EB12-1D10-4D363B380D1B}"/>
              </a:ext>
            </a:extLst>
          </p:cNvPr>
          <p:cNvGrpSpPr/>
          <p:nvPr/>
        </p:nvGrpSpPr>
        <p:grpSpPr>
          <a:xfrm>
            <a:off x="4783219" y="3223332"/>
            <a:ext cx="2799609" cy="2830543"/>
            <a:chOff x="4783219" y="3223332"/>
            <a:chExt cx="2799609" cy="28305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E4EA59-7257-34B4-27A3-086045A09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97873">
              <a:off x="4783219" y="3223332"/>
              <a:ext cx="2799609" cy="283054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B86F837-FB4D-A8B2-035F-CCDAC75079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8373" y="4824631"/>
              <a:ext cx="1054062" cy="115228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330972-5514-48BB-DA9A-DB5DF66A4BE2}"/>
                </a:ext>
              </a:extLst>
            </p:cNvPr>
            <p:cNvSpPr txBox="1"/>
            <p:nvPr/>
          </p:nvSpPr>
          <p:spPr>
            <a:xfrm rot="18682680">
              <a:off x="6339277" y="5231495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600" dirty="0">
                  <a:solidFill>
                    <a:schemeClr val="bg1"/>
                  </a:solidFill>
                </a:rPr>
                <a:t>8</a:t>
              </a:r>
              <a:r>
                <a:rPr lang="en-DE" sz="1600" dirty="0"/>
                <a:t> </a:t>
              </a:r>
              <a:r>
                <a:rPr lang="en-DE" sz="1600" dirty="0">
                  <a:solidFill>
                    <a:schemeClr val="bg1"/>
                  </a:solidFill>
                </a:rPr>
                <a:t>deg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96EB463-450F-BFF2-94BE-DA0ED60382C4}"/>
              </a:ext>
            </a:extLst>
          </p:cNvPr>
          <p:cNvSpPr txBox="1"/>
          <p:nvPr/>
        </p:nvSpPr>
        <p:spPr>
          <a:xfrm>
            <a:off x="4145090" y="5722729"/>
            <a:ext cx="6804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</a:rPr>
              <a:t>Vela SNR</a:t>
            </a:r>
            <a:endParaRPr lang="en-DE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4ADD0-9C73-1E65-BACB-B8175206F82D}"/>
              </a:ext>
            </a:extLst>
          </p:cNvPr>
          <p:cNvGrpSpPr/>
          <p:nvPr/>
        </p:nvGrpSpPr>
        <p:grpSpPr>
          <a:xfrm>
            <a:off x="373298" y="2064652"/>
            <a:ext cx="6804212" cy="3603984"/>
            <a:chOff x="373298" y="2064652"/>
            <a:chExt cx="6804212" cy="360398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4CF870-3456-F59B-4B13-25FCB7B9BA3C}"/>
                </a:ext>
              </a:extLst>
            </p:cNvPr>
            <p:cNvGrpSpPr/>
            <p:nvPr/>
          </p:nvGrpSpPr>
          <p:grpSpPr>
            <a:xfrm>
              <a:off x="1115120" y="2064652"/>
              <a:ext cx="4097323" cy="3603984"/>
              <a:chOff x="1115120" y="2064652"/>
              <a:chExt cx="4097323" cy="3603984"/>
            </a:xfrm>
          </p:grpSpPr>
          <p:pic>
            <p:nvPicPr>
              <p:cNvPr id="18438" name="Picture 6" descr="ROSAT_HESS">
                <a:extLst>
                  <a:ext uri="{FF2B5EF4-FFF2-40B4-BE49-F238E27FC236}">
                    <a16:creationId xmlns:a16="http://schemas.microsoft.com/office/drawing/2014/main" id="{08C2582E-8A5A-B018-4A03-544F892E53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853" t="8293" r="4212" b="9610"/>
              <a:stretch/>
            </p:blipFill>
            <p:spPr bwMode="auto">
              <a:xfrm rot="2654619">
                <a:off x="1115120" y="2064652"/>
                <a:ext cx="3222702" cy="229379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" name="Elbow Connector 17">
                <a:extLst>
                  <a:ext uri="{FF2B5EF4-FFF2-40B4-BE49-F238E27FC236}">
                    <a16:creationId xmlns:a16="http://schemas.microsoft.com/office/drawing/2014/main" id="{ADAAE470-87DA-61CA-F6F8-7D8BF38B47B7}"/>
                  </a:ext>
                </a:extLst>
              </p:cNvPr>
              <p:cNvCxnSpPr>
                <a:cxnSpLocks/>
                <a:endCxn id="9" idx="2"/>
              </p:cNvCxnSpPr>
              <p:nvPr/>
            </p:nvCxnSpPr>
            <p:spPr>
              <a:xfrm>
                <a:off x="3077737" y="5157421"/>
                <a:ext cx="2134706" cy="511215"/>
              </a:xfrm>
              <a:prstGeom prst="bentConnector4">
                <a:avLst>
                  <a:gd name="adj1" fmla="val 39947"/>
                  <a:gd name="adj2" fmla="val 101091"/>
                </a:avLst>
              </a:prstGeom>
              <a:ln w="9525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CAC447-F92F-6C1D-3F59-2B55F75F724C}"/>
                </a:ext>
              </a:extLst>
            </p:cNvPr>
            <p:cNvSpPr txBox="1"/>
            <p:nvPr/>
          </p:nvSpPr>
          <p:spPr>
            <a:xfrm>
              <a:off x="373298" y="4260984"/>
              <a:ext cx="68042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solidFill>
                    <a:schemeClr val="bg2"/>
                  </a:solidFill>
                </a:rPr>
                <a:t>Vela Jr &amp; Vela X</a:t>
              </a:r>
              <a:endParaRPr lang="en-DE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A4DE0F4-383D-3F46-603B-378CC179D87A}"/>
              </a:ext>
            </a:extLst>
          </p:cNvPr>
          <p:cNvSpPr txBox="1"/>
          <p:nvPr/>
        </p:nvSpPr>
        <p:spPr>
          <a:xfrm>
            <a:off x="7512201" y="5829431"/>
            <a:ext cx="68081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chemeClr val="bg1"/>
                </a:solidFill>
                <a:latin typeface="Arial"/>
                <a:ea typeface="Arial"/>
              </a:rPr>
              <a:t>Nearby d=287 pc</a:t>
            </a:r>
            <a:endParaRPr lang="en-US" sz="1800" b="0" strike="noStrike" spc="-1" dirty="0">
              <a:solidFill>
                <a:schemeClr val="bg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chemeClr val="bg1"/>
                </a:solidFill>
                <a:latin typeface="Arial"/>
                <a:ea typeface="Arial"/>
              </a:rPr>
              <a:t>Young pulsar 11 </a:t>
            </a:r>
            <a:r>
              <a:rPr lang="en-US" sz="1800" b="0" strike="noStrike" spc="-1" dirty="0" err="1">
                <a:solidFill>
                  <a:schemeClr val="bg1"/>
                </a:solidFill>
                <a:latin typeface="Arial"/>
                <a:ea typeface="Arial"/>
              </a:rPr>
              <a:t>kyr</a:t>
            </a:r>
            <a:r>
              <a:rPr lang="en-US" sz="1800" b="0" strike="noStrike" spc="-1" dirty="0">
                <a:solidFill>
                  <a:schemeClr val="bg1"/>
                </a:solidFill>
                <a:latin typeface="Arial"/>
                <a:ea typeface="Arial"/>
              </a:rPr>
              <a:t> and period of 89 </a:t>
            </a:r>
            <a:r>
              <a:rPr lang="en-US" sz="1800" b="0" strike="noStrike" spc="-1" dirty="0" err="1">
                <a:solidFill>
                  <a:schemeClr val="bg1"/>
                </a:solidFill>
                <a:latin typeface="Arial"/>
                <a:ea typeface="Arial"/>
              </a:rPr>
              <a:t>ms</a:t>
            </a:r>
            <a:endParaRPr lang="en-US" sz="1800" b="0" strike="noStrike" spc="-1" dirty="0">
              <a:solidFill>
                <a:schemeClr val="bg1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 err="1">
                <a:solidFill>
                  <a:schemeClr val="bg1"/>
                </a:solidFill>
                <a:latin typeface="Arial"/>
                <a:ea typeface="Arial"/>
              </a:rPr>
              <a:t>Ė</a:t>
            </a:r>
            <a:r>
              <a:rPr lang="en-US" sz="1800" b="0" strike="noStrike" spc="-1" dirty="0">
                <a:solidFill>
                  <a:schemeClr val="bg1"/>
                </a:solidFill>
                <a:latin typeface="Arial"/>
                <a:ea typeface="Arial"/>
              </a:rPr>
              <a:t> ~ 10</a:t>
            </a:r>
            <a:r>
              <a:rPr lang="en-US" sz="1800" b="0" strike="noStrike" spc="-1" baseline="30000" dirty="0">
                <a:solidFill>
                  <a:schemeClr val="bg1"/>
                </a:solidFill>
                <a:latin typeface="Arial"/>
                <a:ea typeface="Arial"/>
              </a:rPr>
              <a:t>37</a:t>
            </a:r>
            <a:r>
              <a:rPr lang="en-US" sz="1800" b="0" strike="noStrike" spc="-1" dirty="0">
                <a:solidFill>
                  <a:schemeClr val="bg1"/>
                </a:solidFill>
                <a:latin typeface="Arial"/>
                <a:ea typeface="Arial"/>
              </a:rPr>
              <a:t> erg/s</a:t>
            </a:r>
            <a:endParaRPr lang="en-US" sz="1800" b="0" strike="noStrike" spc="-1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CEE729E-F76E-43A6-2738-6B92B1177E5E}"/>
              </a:ext>
            </a:extLst>
          </p:cNvPr>
          <p:cNvGrpSpPr/>
          <p:nvPr/>
        </p:nvGrpSpPr>
        <p:grpSpPr>
          <a:xfrm>
            <a:off x="3210568" y="924198"/>
            <a:ext cx="2191092" cy="2175841"/>
            <a:chOff x="3210568" y="924198"/>
            <a:chExt cx="2191092" cy="2175841"/>
          </a:xfrm>
        </p:grpSpPr>
        <p:pic>
          <p:nvPicPr>
            <p:cNvPr id="18440" name="Picture 8">
              <a:extLst>
                <a:ext uri="{FF2B5EF4-FFF2-40B4-BE49-F238E27FC236}">
                  <a16:creationId xmlns:a16="http://schemas.microsoft.com/office/drawing/2014/main" id="{F902AC6F-B1EE-2591-7501-A8B8806F3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344" y="1229986"/>
              <a:ext cx="1204099" cy="126671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2EEA163-1B60-4CB5-E7B9-F72DFCD3DD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0568" y="2496698"/>
              <a:ext cx="797776" cy="603341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05D8889-ECA0-D2FD-4B9A-9C4616E3ACD2}"/>
                </a:ext>
              </a:extLst>
            </p:cNvPr>
            <p:cNvSpPr txBox="1"/>
            <p:nvPr/>
          </p:nvSpPr>
          <p:spPr>
            <a:xfrm>
              <a:off x="3960365" y="924198"/>
              <a:ext cx="14412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bg2"/>
                  </a:solidFill>
                </a:rPr>
                <a:t>Chandra</a:t>
              </a:r>
              <a:endParaRPr lang="en-DE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6D9ABC-A82B-6DA5-D27B-C8192C0C39FD}"/>
              </a:ext>
            </a:extLst>
          </p:cNvPr>
          <p:cNvSpPr txBox="1"/>
          <p:nvPr/>
        </p:nvSpPr>
        <p:spPr>
          <a:xfrm>
            <a:off x="8683053" y="552562"/>
            <a:ext cx="3097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HESS + WCDA</a:t>
            </a:r>
            <a:endParaRPr lang="en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5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x 3"/>
          <p:cNvSpPr/>
          <p:nvPr/>
        </p:nvSpPr>
        <p:spPr>
          <a:xfrm>
            <a:off x="768240" y="1758769"/>
            <a:ext cx="5327280" cy="202987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ES" sz="1800" b="0" strike="noStrike" spc="-1" dirty="0">
                <a:solidFill>
                  <a:schemeClr val="dk1"/>
                </a:solidFill>
                <a:latin typeface="Arial"/>
                <a:ea typeface="Arial"/>
              </a:rPr>
              <a:t>Light curve with 3 peaks, with P2 becoming prominent at high energies: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ES" sz="1800" b="0" strike="noStrike" spc="-1" dirty="0">
                <a:solidFill>
                  <a:schemeClr val="dk1"/>
                </a:solidFill>
                <a:latin typeface="Arial"/>
                <a:ea typeface="Arial"/>
              </a:rPr>
              <a:t>Detected in 40.3 h with HESS CT5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3" name="Picture 2" descr="fig1"/>
          <p:cNvPicPr/>
          <p:nvPr/>
        </p:nvPicPr>
        <p:blipFill>
          <a:blip r:embed="rId3"/>
          <a:stretch/>
        </p:blipFill>
        <p:spPr>
          <a:xfrm>
            <a:off x="6499708" y="2952750"/>
            <a:ext cx="4282591" cy="3917707"/>
          </a:xfrm>
          <a:prstGeom prst="rect">
            <a:avLst/>
          </a:prstGeom>
          <a:ln w="0">
            <a:noFill/>
          </a:ln>
        </p:spPr>
      </p:pic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Vela in the sub-100 GeV regime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TextBox 2"/>
          <p:cNvSpPr/>
          <p:nvPr/>
        </p:nvSpPr>
        <p:spPr>
          <a:xfrm>
            <a:off x="768240" y="3364065"/>
            <a:ext cx="6096960" cy="2601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100" b="0" strike="noStrike" spc="-1" dirty="0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HESS Collaboration et al 2018</a:t>
            </a:r>
            <a:endParaRPr lang="en-US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8B8793E7-9E08-509E-D337-27B946590CE2}"/>
              </a:ext>
            </a:extLst>
          </p:cNvPr>
          <p:cNvSpPr txBox="1">
            <a:spLocks/>
          </p:cNvSpPr>
          <p:nvPr/>
        </p:nvSpPr>
        <p:spPr>
          <a:xfrm>
            <a:off x="483036" y="350280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en-US" sz="3000" b="1" spc="-1">
                <a:solidFill>
                  <a:schemeClr val="accent1"/>
                </a:solidFill>
                <a:latin typeface="Arial"/>
              </a:rPr>
              <a:t> The Vela pulsar		</a:t>
            </a:r>
            <a:endParaRPr lang="en-US" sz="30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60C59B9-9BF1-C126-FE9E-B3E3421E4C1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68240" y="3788640"/>
            <a:ext cx="5093941" cy="2148311"/>
          </a:xfrm>
          <a:prstGeom prst="rect">
            <a:avLst/>
          </a:prstGeom>
          <a:ln w="50800">
            <a:noFill/>
          </a:ln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AC60BD1E-40F5-8899-C084-154942B0C430}"/>
              </a:ext>
            </a:extLst>
          </p:cNvPr>
          <p:cNvGrpSpPr/>
          <p:nvPr/>
        </p:nvGrpSpPr>
        <p:grpSpPr>
          <a:xfrm>
            <a:off x="6020718" y="302799"/>
            <a:ext cx="5026512" cy="3039998"/>
            <a:chOff x="5386680" y="2358720"/>
            <a:chExt cx="6804720" cy="4498920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E6D94B78-315E-862E-FA55-0C6CF2DC2B35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5858280" y="2358720"/>
              <a:ext cx="6333120" cy="449892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27EC267C-7C23-4847-E0DA-52B3E1B3E2FC}"/>
                </a:ext>
              </a:extLst>
            </p:cNvPr>
            <p:cNvSpPr/>
            <p:nvPr/>
          </p:nvSpPr>
          <p:spPr>
            <a:xfrm>
              <a:off x="5386680" y="5729400"/>
              <a:ext cx="741960" cy="793800"/>
            </a:xfrm>
            <a:prstGeom prst="rect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numCol="1" spcCol="0" anchor="ctr">
              <a:noAutofit/>
            </a:bodyPr>
            <a:lstStyle/>
            <a:p>
              <a:pPr defTabSz="825480">
                <a:lnSpc>
                  <a:spcPct val="100000"/>
                </a:lnSpc>
              </a:pPr>
              <a:endParaRPr lang="en-US" sz="3200" b="0" strike="noStrike" spc="-1">
                <a:solidFill>
                  <a:srgbClr val="FFFFFF"/>
                </a:solidFill>
                <a:latin typeface="Helvetica Neue Medium"/>
                <a:ea typeface="Helvetica Neue Medium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377A855-8174-506F-A047-494AAA0F2EC9}"/>
              </a:ext>
            </a:extLst>
          </p:cNvPr>
          <p:cNvSpPr txBox="1"/>
          <p:nvPr/>
        </p:nvSpPr>
        <p:spPr>
          <a:xfrm>
            <a:off x="2355305" y="1330714"/>
            <a:ext cx="346761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DE" dirty="0">
                <a:solidFill>
                  <a:srgbClr val="FF0000"/>
                </a:solidFill>
              </a:rPr>
              <a:t>ee Maxime Regeard next talk!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74134" y="343587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chemeClr val="accent1"/>
                </a:solidFill>
                <a:latin typeface="Arial"/>
              </a:rPr>
              <a:t>The Vela Pulsar in the TeV regime		</a:t>
            </a:r>
            <a:endParaRPr lang="en-US" sz="3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407880" y="1406520"/>
            <a:ext cx="547128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Data from 2004-2016 observations (80 h)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Phase-folding : ephemeris from LAT+ Parkes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Detection of Vela above 1 TeV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A36D5-9279-4BB1-90E3-B2F4B125B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7" y="2761052"/>
            <a:ext cx="4319026" cy="3455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484C69-A9E6-35DC-00E0-02529D328081}"/>
              </a:ext>
            </a:extLst>
          </p:cNvPr>
          <p:cNvSpPr txBox="1"/>
          <p:nvPr/>
        </p:nvSpPr>
        <p:spPr>
          <a:xfrm>
            <a:off x="10105772" y="1518873"/>
            <a:ext cx="6576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1800" dirty="0">
                <a:solidFill>
                  <a:schemeClr val="bg1"/>
                </a:solidFill>
                <a:latin typeface="Chalkduster" panose="03050602040202020205" pitchFamily="66" charset="77"/>
              </a:rPr>
              <a:t>(E&gt;5 TeV)</a:t>
            </a:r>
            <a:endParaRPr lang="en-ES" dirty="0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BD6DFCD-D080-626E-BBB0-CD63829308C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085742" y="1547640"/>
            <a:ext cx="5240520" cy="4868280"/>
          </a:xfrm>
          <a:prstGeom prst="rect">
            <a:avLst/>
          </a:prstGeom>
          <a:ln w="0">
            <a:noFill/>
          </a:ln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5A18431B-1F4D-2A6B-9FA8-D52E7F5C6F24}"/>
              </a:ext>
            </a:extLst>
          </p:cNvPr>
          <p:cNvSpPr/>
          <p:nvPr/>
        </p:nvSpPr>
        <p:spPr>
          <a:xfrm>
            <a:off x="7057292" y="915120"/>
            <a:ext cx="60969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HESS Collaboration et al 2023</a:t>
            </a:r>
            <a:endParaRPr lang="en-US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260B4-0E3D-2971-2FB7-87B3DE2F4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>
            <a:extLst>
              <a:ext uri="{FF2B5EF4-FFF2-40B4-BE49-F238E27FC236}">
                <a16:creationId xmlns:a16="http://schemas.microsoft.com/office/drawing/2014/main" id="{A40A670E-351B-F7A5-6E08-0EB89855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34" y="343587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chemeClr val="accent1"/>
                </a:solidFill>
                <a:latin typeface="Arial"/>
              </a:rPr>
              <a:t>The Vela Pulsar in the TeV regime		</a:t>
            </a:r>
            <a:endParaRPr lang="en-US" sz="3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2">
            <a:extLst>
              <a:ext uri="{FF2B5EF4-FFF2-40B4-BE49-F238E27FC236}">
                <a16:creationId xmlns:a16="http://schemas.microsoft.com/office/drawing/2014/main" id="{5AF696D4-D6EC-5305-8CB9-0A0253A00C5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7880" y="1406520"/>
            <a:ext cx="547128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Data from 2004-2016 observations (80 h)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Phase-folding : ephemeris from LAT+ Parkes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3">
            <a:extLst>
              <a:ext uri="{FF2B5EF4-FFF2-40B4-BE49-F238E27FC236}">
                <a16:creationId xmlns:a16="http://schemas.microsoft.com/office/drawing/2014/main" id="{7A35BCDC-FE8E-63EA-423B-D05A696CC63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Detection of Vela above 1 TeV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TextBox 3">
            <a:extLst>
              <a:ext uri="{FF2B5EF4-FFF2-40B4-BE49-F238E27FC236}">
                <a16:creationId xmlns:a16="http://schemas.microsoft.com/office/drawing/2014/main" id="{F0B4D91B-5BA7-CE5C-4D03-729E0F9CF772}"/>
              </a:ext>
            </a:extLst>
          </p:cNvPr>
          <p:cNvSpPr/>
          <p:nvPr/>
        </p:nvSpPr>
        <p:spPr>
          <a:xfrm>
            <a:off x="7057292" y="915120"/>
            <a:ext cx="60969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HESS Collaboration et al 2023</a:t>
            </a:r>
            <a:endParaRPr lang="en-US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4B937-2296-1856-87F1-0739574AF4F4}"/>
              </a:ext>
            </a:extLst>
          </p:cNvPr>
          <p:cNvSpPr txBox="1"/>
          <p:nvPr/>
        </p:nvSpPr>
        <p:spPr>
          <a:xfrm>
            <a:off x="10105772" y="1518873"/>
            <a:ext cx="6576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1800" dirty="0">
                <a:solidFill>
                  <a:schemeClr val="bg1"/>
                </a:solidFill>
                <a:latin typeface="Chalkduster" panose="03050602040202020205" pitchFamily="66" charset="77"/>
              </a:rPr>
              <a:t>(E&gt;5 TeV)</a:t>
            </a:r>
            <a:endParaRPr lang="en-ES" dirty="0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866EB8-EE8A-261D-9DDF-8C1E1BF4CB0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219201" y="2629950"/>
            <a:ext cx="4481097" cy="3996570"/>
          </a:xfrm>
          <a:prstGeom prst="rect">
            <a:avLst/>
          </a:prstGeom>
          <a:ln w="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3CB01C-3199-4755-F77D-70215FE98FCD}"/>
              </a:ext>
            </a:extLst>
          </p:cNvPr>
          <p:cNvSpPr txBox="1"/>
          <p:nvPr/>
        </p:nvSpPr>
        <p:spPr>
          <a:xfrm>
            <a:off x="2091457" y="2699035"/>
            <a:ext cx="8340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P2 phase range</a:t>
            </a:r>
            <a:endParaRPr lang="en-DE" dirty="0">
              <a:solidFill>
                <a:schemeClr val="bg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5C7018E-A6EA-B8EF-0B87-745ED7632A3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085742" y="1547640"/>
            <a:ext cx="5240520" cy="4868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5314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233C4-342A-5E29-F837-086659070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2">
            <a:extLst>
              <a:ext uri="{FF2B5EF4-FFF2-40B4-BE49-F238E27FC236}">
                <a16:creationId xmlns:a16="http://schemas.microsoft.com/office/drawing/2014/main" id="{02B9588A-9D08-9539-CB5B-E10CB594040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7880" y="817560"/>
            <a:ext cx="11375280" cy="37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Detection of Vela above 1 TeV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1" name="Picture 2">
            <a:extLst>
              <a:ext uri="{FF2B5EF4-FFF2-40B4-BE49-F238E27FC236}">
                <a16:creationId xmlns:a16="http://schemas.microsoft.com/office/drawing/2014/main" id="{49010DF0-952A-B1D8-9B1A-DF18653C178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095880" y="1404000"/>
            <a:ext cx="5240520" cy="4868280"/>
          </a:xfrm>
          <a:prstGeom prst="rect">
            <a:avLst/>
          </a:prstGeom>
          <a:ln w="0">
            <a:noFill/>
          </a:ln>
        </p:spPr>
      </p:pic>
      <p:sp>
        <p:nvSpPr>
          <p:cNvPr id="223" name="TextBox 6">
            <a:extLst>
              <a:ext uri="{FF2B5EF4-FFF2-40B4-BE49-F238E27FC236}">
                <a16:creationId xmlns:a16="http://schemas.microsoft.com/office/drawing/2014/main" id="{A7DBFE7B-AFB8-80DF-EE9E-43079FC045FF}"/>
              </a:ext>
            </a:extLst>
          </p:cNvPr>
          <p:cNvSpPr/>
          <p:nvPr/>
        </p:nvSpPr>
        <p:spPr>
          <a:xfrm>
            <a:off x="6599880" y="1007280"/>
            <a:ext cx="60969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HESS Collaboration et al 2023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656ABE1F-B011-3EA7-E3AE-000B7E594885}"/>
              </a:ext>
            </a:extLst>
          </p:cNvPr>
          <p:cNvSpPr txBox="1">
            <a:spLocks/>
          </p:cNvSpPr>
          <p:nvPr/>
        </p:nvSpPr>
        <p:spPr>
          <a:xfrm>
            <a:off x="574134" y="343587"/>
            <a:ext cx="11375280" cy="4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en-US" sz="3000" b="1" spc="-1" dirty="0">
                <a:solidFill>
                  <a:schemeClr val="accent1"/>
                </a:solidFill>
                <a:latin typeface="Arial"/>
              </a:rPr>
              <a:t>The Vela Pulsar in the TeV regime		</a:t>
            </a:r>
            <a:endParaRPr lang="en-US" sz="30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9FEEAD6F-0408-5601-7D6E-06D829C17EF3}"/>
              </a:ext>
            </a:extLst>
          </p:cNvPr>
          <p:cNvSpPr txBox="1">
            <a:spLocks/>
          </p:cNvSpPr>
          <p:nvPr/>
        </p:nvSpPr>
        <p:spPr>
          <a:xfrm>
            <a:off x="407880" y="1406520"/>
            <a:ext cx="5471280" cy="50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800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Arial"/>
              </a:rPr>
              <a:t>Data from 2004-2016 observations (80 h)</a:t>
            </a:r>
            <a:endParaRPr lang="en-US" sz="1800" spc="-1" dirty="0">
              <a:solidFill>
                <a:srgbClr val="000000"/>
              </a:solidFill>
              <a:latin typeface="Calibri"/>
            </a:endParaRPr>
          </a:p>
          <a:p>
            <a:pPr marL="361800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Arial"/>
              </a:rPr>
              <a:t>Phase-folding : ephemeris from LAT+ Parkes</a:t>
            </a:r>
            <a:endParaRPr lang="en-US" sz="1800" spc="-1" dirty="0">
              <a:solidFill>
                <a:srgbClr val="000000"/>
              </a:solidFill>
              <a:latin typeface="Calibri"/>
            </a:endParaRPr>
          </a:p>
          <a:p>
            <a:pPr marL="361800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Arial"/>
              </a:rPr>
              <a:t>Tests for periodicity @ predefined energies of </a:t>
            </a:r>
            <a:br>
              <a:rPr lang="en-US" sz="1800" spc="-1" dirty="0">
                <a:solidFill>
                  <a:schemeClr val="dk1"/>
                </a:solidFill>
                <a:latin typeface="Arial"/>
              </a:rPr>
            </a:br>
            <a:r>
              <a:rPr lang="en-US" sz="1800" spc="-1" dirty="0">
                <a:solidFill>
                  <a:schemeClr val="dk1"/>
                </a:solidFill>
                <a:latin typeface="Arial"/>
              </a:rPr>
              <a:t>1, 3 &amp; 7 TeV =&gt; 4.3, 4.9, 5.6 </a:t>
            </a:r>
            <a:r>
              <a:rPr lang="en-US" sz="1800" spc="-1" dirty="0" err="1">
                <a:solidFill>
                  <a:schemeClr val="dk1"/>
                </a:solidFill>
                <a:latin typeface="Arial"/>
              </a:rPr>
              <a:t>σ</a:t>
            </a:r>
            <a:r>
              <a:rPr lang="en-US" sz="1800" spc="-1" dirty="0">
                <a:solidFill>
                  <a:schemeClr val="dk1"/>
                </a:solidFill>
                <a:latin typeface="Arial"/>
              </a:rPr>
              <a:t> post-trials </a:t>
            </a:r>
            <a:br>
              <a:rPr lang="en-US" sz="1800" spc="-1" dirty="0">
                <a:solidFill>
                  <a:schemeClr val="dk1"/>
                </a:solidFill>
                <a:latin typeface="Arial"/>
              </a:rPr>
            </a:br>
            <a:br>
              <a:rPr lang="en-US" sz="1800" spc="-1" dirty="0">
                <a:solidFill>
                  <a:schemeClr val="dk1"/>
                </a:solidFill>
                <a:latin typeface="Arial"/>
              </a:rPr>
            </a:br>
            <a:r>
              <a:rPr lang="en-US" sz="1800" spc="-1" dirty="0">
                <a:solidFill>
                  <a:schemeClr val="dk1"/>
                </a:solidFill>
                <a:latin typeface="Arial"/>
              </a:rPr>
              <a:t>Phase &amp; width compatible with &lt;100 GeV pulses</a:t>
            </a:r>
            <a:br>
              <a:rPr lang="en-US" sz="1800" spc="-1" dirty="0">
                <a:solidFill>
                  <a:schemeClr val="dk1"/>
                </a:solidFill>
                <a:latin typeface="Arial"/>
              </a:rPr>
            </a:br>
            <a:r>
              <a:rPr lang="en-US" sz="1800" spc="-1" dirty="0">
                <a:solidFill>
                  <a:schemeClr val="dk1"/>
                </a:solidFill>
                <a:latin typeface="Arial"/>
              </a:rPr>
              <a:t>Pulsed emission detected up </a:t>
            </a:r>
            <a:r>
              <a:rPr lang="en-US" sz="1800" b="1" spc="-1" dirty="0">
                <a:solidFill>
                  <a:schemeClr val="dk1"/>
                </a:solidFill>
                <a:latin typeface="Arial"/>
              </a:rPr>
              <a:t>to 20 TeV</a:t>
            </a:r>
            <a:br>
              <a:rPr lang="en-US" sz="1800" spc="-1" dirty="0">
                <a:solidFill>
                  <a:schemeClr val="dk1"/>
                </a:solidFill>
                <a:latin typeface="Arial"/>
              </a:rPr>
            </a:br>
            <a:endParaRPr lang="en-US" sz="16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6CE99-33B8-4444-EA4B-674BA1F13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00" y="4339775"/>
            <a:ext cx="4210514" cy="22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24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5"/>
          <p:cNvPicPr/>
          <p:nvPr/>
        </p:nvPicPr>
        <p:blipFill>
          <a:blip r:embed="rId2"/>
          <a:stretch/>
        </p:blipFill>
        <p:spPr>
          <a:xfrm>
            <a:off x="1127520" y="385560"/>
            <a:ext cx="8709840" cy="6086160"/>
          </a:xfrm>
          <a:prstGeom prst="rect">
            <a:avLst/>
          </a:prstGeom>
          <a:ln w="0">
            <a:noFill/>
          </a:ln>
        </p:spPr>
      </p:pic>
      <p:sp>
        <p:nvSpPr>
          <p:cNvPr id="230" name="TextBox 16"/>
          <p:cNvSpPr/>
          <p:nvPr/>
        </p:nvSpPr>
        <p:spPr>
          <a:xfrm>
            <a:off x="9279720" y="2598120"/>
            <a:ext cx="2603160" cy="367878"/>
          </a:xfrm>
          <a:prstGeom prst="rect">
            <a:avLst/>
          </a:prstGeom>
          <a:noFill/>
          <a:ln w="0">
            <a:solidFill>
              <a:srgbClr val="009FD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l-GR" sz="1800" b="0" strike="noStrike" spc="-1" dirty="0">
                <a:solidFill>
                  <a:schemeClr val="dk1"/>
                </a:solidFill>
                <a:latin typeface="Arial"/>
              </a:rPr>
              <a:t>Γ=1.4± 0.3</a:t>
            </a:r>
            <a:r>
              <a:rPr lang="en-GB" sz="1800" b="0" strike="noStrike" spc="-1" baseline="-25000" dirty="0">
                <a:solidFill>
                  <a:schemeClr val="dk1"/>
                </a:solidFill>
                <a:latin typeface="Arial"/>
              </a:rPr>
              <a:t>stat</a:t>
            </a: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 ± 0.1</a:t>
            </a:r>
            <a:r>
              <a:rPr lang="en-GB" sz="1800" b="0" strike="noStrike" spc="-1" baseline="-25000" dirty="0">
                <a:solidFill>
                  <a:schemeClr val="dk1"/>
                </a:solidFill>
                <a:latin typeface="Arial"/>
              </a:rPr>
              <a:t>sys</a:t>
            </a: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TextBox 29"/>
          <p:cNvSpPr/>
          <p:nvPr/>
        </p:nvSpPr>
        <p:spPr>
          <a:xfrm>
            <a:off x="9342000" y="3290400"/>
            <a:ext cx="23310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200" b="0" strike="noStrike" spc="-1">
                <a:solidFill>
                  <a:schemeClr val="dk1"/>
                </a:solidFill>
                <a:latin typeface="Arial"/>
              </a:rPr>
              <a:t>One of the hardest TeV sources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200" b="0" strike="noStrike" spc="-1">
                <a:solidFill>
                  <a:schemeClr val="dk1"/>
                </a:solidFill>
                <a:latin typeface="Arial"/>
              </a:rPr>
              <a:t>In the K-N regime:</a:t>
            </a: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2" name="Picture 30"/>
          <p:cNvPicPr/>
          <p:nvPr/>
        </p:nvPicPr>
        <p:blipFill>
          <a:blip r:embed="rId3"/>
          <a:stretch/>
        </p:blipFill>
        <p:spPr>
          <a:xfrm>
            <a:off x="9468000" y="3936960"/>
            <a:ext cx="2414880" cy="211680"/>
          </a:xfrm>
          <a:prstGeom prst="rect">
            <a:avLst/>
          </a:prstGeom>
          <a:ln w="0">
            <a:noFill/>
          </a:ln>
        </p:spPr>
      </p:pic>
      <p:sp>
        <p:nvSpPr>
          <p:cNvPr id="233" name="TextBox 6"/>
          <p:cNvSpPr/>
          <p:nvPr/>
        </p:nvSpPr>
        <p:spPr>
          <a:xfrm>
            <a:off x="1847520" y="6478920"/>
            <a:ext cx="609696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1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Arial"/>
              </a:rPr>
              <a:t>HESS Collaboration et al 2023</a:t>
            </a:r>
            <a:endParaRPr lang="en-US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44581204-EB69-586F-0FAA-BEDBE75877A4}"/>
              </a:ext>
            </a:extLst>
          </p:cNvPr>
          <p:cNvSpPr/>
          <p:nvPr/>
        </p:nvSpPr>
        <p:spPr>
          <a:xfrm>
            <a:off x="6465960" y="47160"/>
            <a:ext cx="1726200" cy="333360"/>
          </a:xfrm>
          <a:prstGeom prst="rect">
            <a:avLst/>
          </a:prstGeom>
          <a:noFill/>
          <a:ln w="0">
            <a:solidFill>
              <a:srgbClr val="009FD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ES" sz="1600" b="0" strike="noStrike" spc="-1">
                <a:solidFill>
                  <a:schemeClr val="dk1"/>
                </a:solidFill>
                <a:latin typeface="Arial"/>
              </a:rPr>
              <a:t>Inverse Compton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" name="Straight Arrow Connector 5">
            <a:extLst>
              <a:ext uri="{FF2B5EF4-FFF2-40B4-BE49-F238E27FC236}">
                <a16:creationId xmlns:a16="http://schemas.microsoft.com/office/drawing/2014/main" id="{764ADB20-7114-4AC6-EBE0-4560889EB31B}"/>
              </a:ext>
            </a:extLst>
          </p:cNvPr>
          <p:cNvCxnSpPr/>
          <p:nvPr/>
        </p:nvCxnSpPr>
        <p:spPr>
          <a:xfrm>
            <a:off x="7031880" y="385560"/>
            <a:ext cx="720" cy="3334320"/>
          </a:xfrm>
          <a:prstGeom prst="straightConnector1">
            <a:avLst/>
          </a:prstGeom>
          <a:ln w="28575">
            <a:solidFill>
              <a:srgbClr val="009FDF"/>
            </a:solidFill>
            <a:round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53369</TotalTime>
  <Words>886</Words>
  <Application>Microsoft Macintosh PowerPoint</Application>
  <PresentationFormat>Widescreen</PresentationFormat>
  <Paragraphs>117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 Math</vt:lpstr>
      <vt:lpstr>Chalkduster</vt:lpstr>
      <vt:lpstr>Helvetica Neue</vt:lpstr>
      <vt:lpstr>Helvetica Neue Medium</vt:lpstr>
      <vt:lpstr>Symbol</vt:lpstr>
      <vt:lpstr>Wingdings</vt:lpstr>
      <vt:lpstr>DESY</vt:lpstr>
      <vt:lpstr>Discovery of up to 20 TeV gamma rays from the Vela pulsar with H.E.S.S.</vt:lpstr>
      <vt:lpstr>Observations with IACTs: H.E.S.S.  </vt:lpstr>
      <vt:lpstr>PowerPoint Presentation</vt:lpstr>
      <vt:lpstr>PowerPoint Presentation</vt:lpstr>
      <vt:lpstr>PowerPoint Presentation</vt:lpstr>
      <vt:lpstr>The Vela Pulsar in the TeV regime  </vt:lpstr>
      <vt:lpstr>The Vela Pulsar in the TeV regime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Curvature and IC Cooling  </vt:lpstr>
      <vt:lpstr>PowerPoint Presentation</vt:lpstr>
      <vt:lpstr>PowerPoint Presentation</vt:lpstr>
      <vt:lpstr>PowerPoint Presentation</vt:lpstr>
      <vt:lpstr>What‘s next</vt:lpstr>
      <vt:lpstr>Summary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dc:description/>
  <cp:lastModifiedBy>Emma de Ona Wilhelmi</cp:lastModifiedBy>
  <cp:revision>129</cp:revision>
  <cp:lastPrinted>2020-03-24T15:30:54Z</cp:lastPrinted>
  <dcterms:created xsi:type="dcterms:W3CDTF">2020-03-24T11:01:38Z</dcterms:created>
  <dcterms:modified xsi:type="dcterms:W3CDTF">2024-11-26T09:05:20Z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7</vt:r8>
  </property>
  <property fmtid="{D5CDD505-2E9C-101B-9397-08002B2CF9AE}" pid="3" name="PresentationFormat">
    <vt:lpwstr>Widescreen</vt:lpwstr>
  </property>
  <property fmtid="{D5CDD505-2E9C-101B-9397-08002B2CF9AE}" pid="4" name="Slides">
    <vt:r8>21</vt:r8>
  </property>
</Properties>
</file>